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46" r:id="rId2"/>
  </p:sldMasterIdLst>
  <p:sldIdLst>
    <p:sldId id="256" r:id="rId3"/>
    <p:sldId id="270" r:id="rId4"/>
    <p:sldId id="281" r:id="rId5"/>
    <p:sldId id="283" r:id="rId6"/>
    <p:sldId id="284" r:id="rId7"/>
    <p:sldId id="282" r:id="rId8"/>
    <p:sldId id="263" r:id="rId9"/>
    <p:sldId id="288" r:id="rId10"/>
    <p:sldId id="285" r:id="rId11"/>
    <p:sldId id="286" r:id="rId12"/>
    <p:sldId id="287" r:id="rId13"/>
    <p:sldId id="275" r:id="rId14"/>
    <p:sldId id="289" r:id="rId15"/>
    <p:sldId id="290" r:id="rId16"/>
    <p:sldId id="291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132" y="-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E5A7F4-1BA7-4260-9B8B-6A91555577CF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gif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G:\emil\Stop%20motion%20-%20Libvar.mp4" TargetMode="Externa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G:\emil\Lucy_BGsubtitles.m4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5" y="1777621"/>
            <a:ext cx="11013743" cy="2002810"/>
          </a:xfrm>
        </p:spPr>
        <p:txBody>
          <a:bodyPr>
            <a:normAutofit/>
          </a:bodyPr>
          <a:lstStyle/>
          <a:p>
            <a:pPr algn="ctr"/>
            <a:r>
              <a:rPr lang="bg-BG" sz="4900" b="1" dirty="0" smtClean="0"/>
              <a:t>Проект </a:t>
            </a:r>
            <a:r>
              <a:rPr lang="en-US" sz="4900" b="1" dirty="0" smtClean="0"/>
              <a:t>X-LIBRIS</a:t>
            </a:r>
            <a:r>
              <a:rPr lang="en-US" dirty="0" smtClean="0"/>
              <a:t>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b="1" dirty="0" smtClean="0"/>
              <a:t>Нови пътища към Информационна грамотност</a:t>
            </a:r>
            <a:endParaRPr lang="en-US" sz="3200" b="1" dirty="0"/>
          </a:p>
        </p:txBody>
      </p:sp>
      <p:pic>
        <p:nvPicPr>
          <p:cNvPr id="6" name="Picture 2" descr="Z:\logo\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46" y="346021"/>
            <a:ext cx="1093735" cy="118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X-LIBRIS, </a:t>
            </a:r>
            <a:r>
              <a:rPr lang="bg-BG" dirty="0" smtClean="0"/>
              <a:t>27-30 юли 2015, Варна - потребители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746332" y="1955800"/>
            <a:ext cx="3077802" cy="419100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ЛЕГО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Играй и учи</a:t>
            </a:r>
          </a:p>
        </p:txBody>
      </p:sp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78" y="1536131"/>
            <a:ext cx="2853987" cy="2889110"/>
          </a:xfrm>
          <a:prstGeom prst="rect">
            <a:avLst/>
          </a:prstGeom>
          <a:noFill/>
        </p:spPr>
      </p:pic>
      <p:pic>
        <p:nvPicPr>
          <p:cNvPr id="8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9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  <p:pic>
        <p:nvPicPr>
          <p:cNvPr id="10" name="Picture 9" descr="litva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695" y="2018095"/>
            <a:ext cx="4864845" cy="2824839"/>
          </a:xfrm>
          <a:prstGeom prst="rect">
            <a:avLst/>
          </a:prstGeom>
        </p:spPr>
      </p:pic>
      <p:pic>
        <p:nvPicPr>
          <p:cNvPr id="11" name="Picture 10" descr="le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132" y="2000933"/>
            <a:ext cx="4898935" cy="3245545"/>
          </a:xfrm>
          <a:prstGeom prst="rect">
            <a:avLst/>
          </a:prstGeom>
        </p:spPr>
      </p:pic>
      <p:pic>
        <p:nvPicPr>
          <p:cNvPr id="12" name="Picture 11" descr="DSC_08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534" y="1996960"/>
            <a:ext cx="4783550" cy="3187040"/>
          </a:xfrm>
          <a:prstGeom prst="rect">
            <a:avLst/>
          </a:prstGeom>
        </p:spPr>
      </p:pic>
      <p:pic>
        <p:nvPicPr>
          <p:cNvPr id="13" name="Picture 12" descr="DSC_08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065" y="2011493"/>
            <a:ext cx="4885215" cy="325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X-LIBRIS, </a:t>
            </a:r>
            <a:r>
              <a:rPr lang="bg-BG" dirty="0" smtClean="0"/>
              <a:t>27-30 юли 2015, Варна - потребители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407664" y="1837267"/>
            <a:ext cx="8445669" cy="419100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Потребителски нагласи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модерна и уютна атмосфера в библиотеката,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персонализирани услуги с дистанционен достъп, </a:t>
            </a:r>
          </a:p>
          <a:p>
            <a:pPr lvl="1"/>
            <a:r>
              <a:rPr lang="bg-B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дигитализирани</a:t>
            </a:r>
            <a:r>
              <a:rPr lang="bg-B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библиотечни </a:t>
            </a:r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ресурси,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услуги за повишаване на информационната грамотност.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78" y="1536131"/>
            <a:ext cx="2853987" cy="2889110"/>
          </a:xfrm>
          <a:prstGeom prst="rect">
            <a:avLst/>
          </a:prstGeom>
          <a:noFill/>
        </p:spPr>
      </p:pic>
      <p:pic>
        <p:nvPicPr>
          <p:cNvPr id="8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9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Очаквания ползи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441236" y="1664499"/>
            <a:ext cx="8750764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библиотекарите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иновативни обучения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обмен на добри практики</a:t>
            </a:r>
          </a:p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включване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крайните потребители в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разработване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дизайн на услуги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трансформиране на библиотечните услуги 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 зависимост от потребителските очаквания</a:t>
            </a:r>
          </a:p>
          <a:p>
            <a:endParaRPr lang="bg-BG" dirty="0"/>
          </a:p>
        </p:txBody>
      </p:sp>
      <p:pic>
        <p:nvPicPr>
          <p:cNvPr id="4" name="Picture 2" descr="Z:\logo\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12" y="1637731"/>
            <a:ext cx="2853987" cy="2889110"/>
          </a:xfrm>
          <a:prstGeom prst="rect">
            <a:avLst/>
          </a:prstGeom>
          <a:noFill/>
        </p:spPr>
      </p:pic>
      <p:pic>
        <p:nvPicPr>
          <p:cNvPr id="6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X-LIBRIS, </a:t>
            </a:r>
            <a:r>
              <a:rPr lang="bg-BG" dirty="0" smtClean="0"/>
              <a:t>27-30 юли 2015, Варна - библиотекари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56864" y="1684867"/>
            <a:ext cx="8835136" cy="444500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Профил на участниците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Читалищни библиотекари,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Библиотекари от Регионална библиотека “Пенчо Славейков –Варна”</a:t>
            </a:r>
          </a:p>
        </p:txBody>
      </p:sp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78" y="1536131"/>
            <a:ext cx="2853987" cy="2889110"/>
          </a:xfrm>
          <a:prstGeom prst="rect">
            <a:avLst/>
          </a:prstGeom>
          <a:noFill/>
        </p:spPr>
      </p:pic>
      <p:pic>
        <p:nvPicPr>
          <p:cNvPr id="8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9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  <p:pic>
        <p:nvPicPr>
          <p:cNvPr id="10" name="Picture 9" descr="DSC_14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65" y="3574837"/>
            <a:ext cx="4572001" cy="304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83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37338" y="2040788"/>
            <a:ext cx="6747917" cy="4495800"/>
          </a:xfrm>
        </p:spPr>
      </p:pic>
      <p:pic>
        <p:nvPicPr>
          <p:cNvPr id="5" name="Picture 4" descr="DSC_08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67" y="1548908"/>
            <a:ext cx="7620000" cy="5076825"/>
          </a:xfrm>
          <a:prstGeom prst="rect">
            <a:avLst/>
          </a:prstGeom>
        </p:spPr>
      </p:pic>
      <p:pic>
        <p:nvPicPr>
          <p:cNvPr id="7" name="Picture 6" descr="DSC_1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67" y="1544109"/>
            <a:ext cx="7620000" cy="5076825"/>
          </a:xfrm>
          <a:prstGeom prst="rect">
            <a:avLst/>
          </a:prstGeom>
        </p:spPr>
      </p:pic>
      <p:pic>
        <p:nvPicPr>
          <p:cNvPr id="6" name="Picture 5" descr="DSC_13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65" y="1563441"/>
            <a:ext cx="7704667" cy="5076825"/>
          </a:xfrm>
          <a:prstGeom prst="rect">
            <a:avLst/>
          </a:prstGeom>
        </p:spPr>
      </p:pic>
      <p:pic>
        <p:nvPicPr>
          <p:cNvPr id="8" name="Picture 7" descr="DSC_1340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33" y="1534054"/>
            <a:ext cx="7772400" cy="5076825"/>
          </a:xfrm>
          <a:prstGeom prst="rect">
            <a:avLst/>
          </a:prstGeom>
        </p:spPr>
      </p:pic>
      <p:pic>
        <p:nvPicPr>
          <p:cNvPr id="9" name="Picture 2" descr="Z:\logo\znak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top motion - Libvar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3422" y="0"/>
            <a:ext cx="9140496" cy="6855373"/>
          </a:xfrm>
          <a:prstGeom prst="rect">
            <a:avLst/>
          </a:prstGeom>
        </p:spPr>
      </p:pic>
      <p:pic>
        <p:nvPicPr>
          <p:cNvPr id="5" name="Picture 2" descr="Z:\logo\zna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Регионална библиотека “Пенчо Славейков”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Емил Демирев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emil@libvar.bg</a:t>
            </a:r>
          </a:p>
        </p:txBody>
      </p:sp>
      <p:pic>
        <p:nvPicPr>
          <p:cNvPr id="5" name="Picture 2" descr="Z:\logo\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zhe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6551" y="2197063"/>
            <a:ext cx="5220503" cy="3476854"/>
          </a:xfrm>
        </p:spPr>
      </p:pic>
      <p:pic>
        <p:nvPicPr>
          <p:cNvPr id="11" name="Picture 10" descr="stud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2" y="2257412"/>
            <a:ext cx="5220000" cy="3370628"/>
          </a:xfrm>
          <a:prstGeom prst="rect">
            <a:avLst/>
          </a:prstGeom>
        </p:spPr>
      </p:pic>
      <p:pic>
        <p:nvPicPr>
          <p:cNvPr id="7" name="Picture 6" descr="dia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53" y="2197451"/>
            <a:ext cx="5220000" cy="2923200"/>
          </a:xfrm>
          <a:prstGeom prst="rect">
            <a:avLst/>
          </a:prstGeom>
        </p:spPr>
      </p:pic>
      <p:pic>
        <p:nvPicPr>
          <p:cNvPr id="12290" name="Picture 2" descr="http://www.manager.bg/sites/default/files/styles/lightbox/public/mainimages/shutterstock_174838673.jpg?itok=IlOMY0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76" y="1883139"/>
            <a:ext cx="5420767" cy="39029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1764312"/>
            <a:ext cx="55318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Днес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знания</a:t>
            </a:r>
            <a:r>
              <a:rPr lang="bg-BG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ученето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основават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изцяло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цифровата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информация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което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означава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трябва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положим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сериозни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усилия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изградим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култура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целия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живот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bg-BG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bg-BG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OpenEducationEurope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9496" y="2141208"/>
            <a:ext cx="10146924" cy="1752600"/>
          </a:xfrm>
        </p:spPr>
        <p:txBody>
          <a:bodyPr>
            <a:normAutofit fontScale="25000" lnSpcReduction="20000"/>
          </a:bodyPr>
          <a:lstStyle/>
          <a:p>
            <a:pPr marL="4763" indent="-4763">
              <a:buNone/>
            </a:pPr>
            <a:r>
              <a:rPr lang="bg-BG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Промяната на съвременната обществена инфраструктура определя промяната в позиционирането на библиотеките в информационното пространство, така че да отговарят на съвременните обществени и личностни потребности. Библиотеката става </a:t>
            </a:r>
            <a:r>
              <a:rPr lang="bg-BG" sz="1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медиатор</a:t>
            </a:r>
            <a:r>
              <a:rPr lang="bg-BG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който улавя и направлява информационния поток, в улеснение на процеса за учене през целия живот и предлага нови услуги и програми за информационна грамотност</a:t>
            </a:r>
            <a:r>
              <a:rPr lang="en-US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bg-BG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базирани на S</a:t>
            </a:r>
            <a:r>
              <a:rPr lang="en-US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MART</a:t>
            </a:r>
            <a:r>
              <a:rPr lang="bg-BG" sz="1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идеологията. </a:t>
            </a:r>
            <a:endParaRPr lang="en-US" sz="1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dirty="0"/>
          </a:p>
        </p:txBody>
      </p:sp>
      <p:pic>
        <p:nvPicPr>
          <p:cNvPr id="5" name="Lucy_BGsubtitles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4986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X-LIBRIS</a:t>
            </a:r>
            <a:endParaRPr lang="bg-BG" dirty="0"/>
          </a:p>
        </p:txBody>
      </p:sp>
      <p:pic>
        <p:nvPicPr>
          <p:cNvPr id="2050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12" y="1637731"/>
            <a:ext cx="2853987" cy="2889110"/>
          </a:xfrm>
          <a:prstGeom prst="rect">
            <a:avLst/>
          </a:prstGeom>
          <a:noFill/>
        </p:spPr>
      </p:pic>
      <p:pic>
        <p:nvPicPr>
          <p:cNvPr id="5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02590" y="2119153"/>
            <a:ext cx="86890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Проектът стартира на 1 септември 2014 г. като стратегическо партньорство за обучение на възрастни в рамките на ключова дейност „Сътрудничество за иновации и обмен на добри практики”. 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X-LIBRIS</a:t>
            </a:r>
            <a:endParaRPr lang="bg-BG" dirty="0"/>
          </a:p>
        </p:txBody>
      </p:sp>
      <p:pic>
        <p:nvPicPr>
          <p:cNvPr id="2050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12" y="1637731"/>
            <a:ext cx="2853987" cy="2889110"/>
          </a:xfrm>
          <a:prstGeom prst="rect">
            <a:avLst/>
          </a:prstGeom>
          <a:noFill/>
        </p:spPr>
      </p:pic>
      <p:pic>
        <p:nvPicPr>
          <p:cNvPr id="5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18431" y="1619564"/>
            <a:ext cx="846237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Основната мисия на проект  X-LIBRIS е да организира серия от обучения, насочени към разработване на потребителски ориентирани нови библиотечни услуги, базирани на иновативни информационни и комуникационни технологии. Чрез активно включване на потребителите и разработването на свободни образователни ресурси и онлайн обучения, проектът цели издигане ролята на библиотеките в повишаването на информационната грамотност. </a:t>
            </a:r>
            <a:endParaRPr lang="en-US" sz="2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xlibris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0" y="1721407"/>
            <a:ext cx="7869123" cy="4615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Партньори в </a:t>
            </a:r>
            <a:r>
              <a:rPr lang="en-US" dirty="0" smtClean="0"/>
              <a:t>X-LIBRIS</a:t>
            </a:r>
            <a:endParaRPr lang="en-US" dirty="0"/>
          </a:p>
        </p:txBody>
      </p:sp>
      <p:pic>
        <p:nvPicPr>
          <p:cNvPr id="5" name="Content Placeholder 4" descr="hu_logo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178722" y="5404514"/>
            <a:ext cx="600502" cy="541361"/>
          </a:xfrm>
        </p:spPr>
      </p:pic>
      <p:pic>
        <p:nvPicPr>
          <p:cNvPr id="6" name="Picture 5" descr="kabelsketal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163" y="2917423"/>
            <a:ext cx="373061" cy="404736"/>
          </a:xfrm>
          <a:prstGeom prst="rect">
            <a:avLst/>
          </a:prstGeom>
        </p:spPr>
      </p:pic>
      <p:pic>
        <p:nvPicPr>
          <p:cNvPr id="7" name="Picture 6" descr="radviliskis_logo_dou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459" y="1806163"/>
            <a:ext cx="1050540" cy="466456"/>
          </a:xfrm>
          <a:prstGeom prst="rect">
            <a:avLst/>
          </a:prstGeom>
        </p:spPr>
      </p:pic>
      <p:pic>
        <p:nvPicPr>
          <p:cNvPr id="8" name="Picture 7" descr="sise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64" y="4523708"/>
            <a:ext cx="704916" cy="523002"/>
          </a:xfrm>
          <a:prstGeom prst="rect">
            <a:avLst/>
          </a:prstGeom>
        </p:spPr>
      </p:pic>
      <p:pic>
        <p:nvPicPr>
          <p:cNvPr id="9" name="Picture 8" descr="varna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615" y="4471827"/>
            <a:ext cx="572444" cy="615244"/>
          </a:xfrm>
          <a:prstGeom prst="rect">
            <a:avLst/>
          </a:prstGeom>
        </p:spPr>
      </p:pic>
      <p:pic>
        <p:nvPicPr>
          <p:cNvPr id="10" name="Picture 9" descr="wisamar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374" y="2934434"/>
            <a:ext cx="442352" cy="4069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4827" y="1633898"/>
            <a:ext cx="3090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Университет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Хаджетепе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Анкара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Турция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7146" y="2396149"/>
            <a:ext cx="3138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Регионална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Пенчо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Славейков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Варна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България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9851" y="3528916"/>
            <a:ext cx="3207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Общински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център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образование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Радвилишкис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Литва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56226" y="4620735"/>
            <a:ext cx="4239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bg-B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Визамар</a:t>
            </a:r>
            <a:r>
              <a:rPr lang="bg-B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Лайпциг</a:t>
            </a:r>
            <a:r>
              <a:rPr lang="bg-BG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Община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Кабелскетел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bg-BG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Германия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89395" y="5728227"/>
            <a:ext cx="2392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ISES</a:t>
            </a:r>
            <a:endParaRPr lang="bg-BG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Испания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X-LIBRIS, </a:t>
            </a:r>
            <a:r>
              <a:rPr lang="bg-BG" dirty="0" smtClean="0"/>
              <a:t>27-30 юли 2015, Варна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56864" y="1820334"/>
            <a:ext cx="8445669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31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юли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Регионална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„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Пенчо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Славейков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–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Варна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четвъртата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партньорска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среща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</a:t>
            </a:r>
            <a:endParaRPr lang="bg-B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X-LIBRIS</a:t>
            </a:r>
          </a:p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време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работната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среща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във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Варна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проведоха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обучения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потребители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библиотечно-информационни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специалисти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12" y="1637731"/>
            <a:ext cx="2853987" cy="2889110"/>
          </a:xfrm>
          <a:prstGeom prst="rect">
            <a:avLst/>
          </a:prstGeom>
          <a:noFill/>
        </p:spPr>
      </p:pic>
      <p:pic>
        <p:nvPicPr>
          <p:cNvPr id="7" name="Picture 3" descr="D:\current\XL\Erasmus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  <p:pic>
        <p:nvPicPr>
          <p:cNvPr id="8" name="Picture 2" descr="Z:\logo\zna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Очаквани ползи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062710" y="1857809"/>
            <a:ext cx="8534400" cy="36152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g-BG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потребителите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нови способности и компетенции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подобряване на ИКТ уменията и информационната грамотност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нови възможности за обучения през целия живот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разработване на дизайн на услуги</a:t>
            </a:r>
          </a:p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в нова среда</a:t>
            </a:r>
          </a:p>
          <a:p>
            <a:endParaRPr lang="bg-BG" dirty="0" smtClean="0"/>
          </a:p>
        </p:txBody>
      </p:sp>
      <p:pic>
        <p:nvPicPr>
          <p:cNvPr id="4" name="Picture 2" descr="Z:\logo\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12" y="1637731"/>
            <a:ext cx="2853987" cy="2889110"/>
          </a:xfrm>
          <a:prstGeom prst="rect">
            <a:avLst/>
          </a:prstGeom>
          <a:noFill/>
        </p:spPr>
      </p:pic>
      <p:pic>
        <p:nvPicPr>
          <p:cNvPr id="6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X-LIBRIS, </a:t>
            </a:r>
            <a:r>
              <a:rPr lang="bg-BG" dirty="0" smtClean="0"/>
              <a:t>27-30 юли 2015, Варна - потребители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356864" y="1684867"/>
            <a:ext cx="8835136" cy="4445000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Профил на участниците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куратори,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журналисти,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музейни специалисти,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фотографи,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студенти по библиотечно – информационни науки и компютърни технологии в България и Шотландия, 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ученици в гимназиален курс,</a:t>
            </a:r>
          </a:p>
          <a:p>
            <a:pPr lvl="1"/>
            <a:r>
              <a:rPr lang="bg-B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пенсионирани специалисти.</a:t>
            </a:r>
          </a:p>
        </p:txBody>
      </p:sp>
      <p:pic>
        <p:nvPicPr>
          <p:cNvPr id="5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78" y="1536131"/>
            <a:ext cx="2853987" cy="2889110"/>
          </a:xfrm>
          <a:prstGeom prst="rect">
            <a:avLst/>
          </a:prstGeom>
          <a:noFill/>
        </p:spPr>
      </p:pic>
      <p:pic>
        <p:nvPicPr>
          <p:cNvPr id="8" name="Picture 2" descr="Z:\logo\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3465" y="5450284"/>
            <a:ext cx="1093735" cy="1183280"/>
          </a:xfrm>
          <a:prstGeom prst="rect">
            <a:avLst/>
          </a:prstGeom>
          <a:noFill/>
        </p:spPr>
      </p:pic>
      <p:pic>
        <p:nvPicPr>
          <p:cNvPr id="9" name="Picture 3" descr="D:\current\XL\Erasmus+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333" y="4535848"/>
            <a:ext cx="2133601" cy="60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861</TotalTime>
  <Words>380</Words>
  <Application>Microsoft Office PowerPoint</Application>
  <PresentationFormat>Custom</PresentationFormat>
  <Paragraphs>70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Median</vt:lpstr>
      <vt:lpstr>Проект X-LIBRIS  Нови пътища към Информационна грамотност</vt:lpstr>
      <vt:lpstr>PowerPoint Presentation</vt:lpstr>
      <vt:lpstr>PowerPoint Presentation</vt:lpstr>
      <vt:lpstr>X-LIBRIS</vt:lpstr>
      <vt:lpstr>X-LIBRIS</vt:lpstr>
      <vt:lpstr>Партньори в X-LIBRIS</vt:lpstr>
      <vt:lpstr>X-LIBRIS, 27-30 юли 2015, Варна</vt:lpstr>
      <vt:lpstr>Очаквани ползи</vt:lpstr>
      <vt:lpstr>X-LIBRIS, 27-30 юли 2015, Варна - потребители</vt:lpstr>
      <vt:lpstr>X-LIBRIS, 27-30 юли 2015, Варна - потребители</vt:lpstr>
      <vt:lpstr>X-LIBRIS, 27-30 юли 2015, Варна - потребители</vt:lpstr>
      <vt:lpstr>Очаквания ползи</vt:lpstr>
      <vt:lpstr>X-LIBRIS, 27-30 юли 2015, Варна - библиотекари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Varna Public Library</dc:creator>
  <cp:lastModifiedBy>ms user</cp:lastModifiedBy>
  <cp:revision>164</cp:revision>
  <dcterms:created xsi:type="dcterms:W3CDTF">2014-09-12T02:12:56Z</dcterms:created>
  <dcterms:modified xsi:type="dcterms:W3CDTF">2015-10-14T08:07:49Z</dcterms:modified>
</cp:coreProperties>
</file>