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62" r:id="rId9"/>
    <p:sldId id="263" r:id="rId10"/>
    <p:sldId id="264" r:id="rId11"/>
    <p:sldId id="265" r:id="rId12"/>
    <p:sldId id="266" r:id="rId13"/>
    <p:sldId id="268" r:id="rId14"/>
    <p:sldId id="269" r:id="rId15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причини за напускане на училище</c:v>
                </c:pt>
              </c:strCache>
            </c:strRef>
          </c:tx>
          <c:dLbls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 по семейни причини</c:v>
                </c:pt>
                <c:pt idx="1">
                  <c:v>поради слаб успех</c:v>
                </c:pt>
                <c:pt idx="2">
                  <c:v>бях в чужбина</c:v>
                </c:pt>
                <c:pt idx="3">
                  <c:v>друго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0.18</c:v>
                </c:pt>
                <c:pt idx="1">
                  <c:v>0.28000000000000003</c:v>
                </c:pt>
                <c:pt idx="2">
                  <c:v>0.49</c:v>
                </c:pt>
                <c:pt idx="3">
                  <c:v>0.05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брой ученици по форма на обучение</c:v>
                </c:pt>
              </c:strCache>
            </c:strRef>
          </c:tx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ВФО</c:v>
                </c:pt>
                <c:pt idx="1">
                  <c:v>СФО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96</c:v>
                </c:pt>
                <c:pt idx="1">
                  <c:v>20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 възраст</c:v>
                </c:pt>
              </c:strCache>
            </c:strRef>
          </c:tx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до 20г.</c:v>
                </c:pt>
                <c:pt idx="1">
                  <c:v>от 20 до 30 г.</c:v>
                </c:pt>
                <c:pt idx="2">
                  <c:v>от 30 до 40 г.</c:v>
                </c:pt>
                <c:pt idx="3">
                  <c:v>от 40 до 50 г.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17</c:v>
                </c:pt>
                <c:pt idx="1">
                  <c:v>51</c:v>
                </c:pt>
                <c:pt idx="2">
                  <c:v>34</c:v>
                </c:pt>
                <c:pt idx="3">
                  <c:v>14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 проценти</c:v>
                </c:pt>
              </c:strCache>
            </c:strRef>
          </c:tx>
          <c:dLbls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Работят</c:v>
                </c:pt>
                <c:pt idx="1">
                  <c:v>Безработни</c:v>
                </c:pt>
                <c:pt idx="2">
                  <c:v>В отпуск по майчинсто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0.61</c:v>
                </c:pt>
                <c:pt idx="1">
                  <c:v>0.34</c:v>
                </c:pt>
                <c:pt idx="2">
                  <c:v>0.05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 проценти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Намиране на по-добра работа</c:v>
                </c:pt>
                <c:pt idx="1">
                  <c:v>Кандидастване във ВУЗ</c:v>
                </c:pt>
                <c:pt idx="2">
                  <c:v>друго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0.59</c:v>
                </c:pt>
                <c:pt idx="1">
                  <c:v>0.33</c:v>
                </c:pt>
                <c:pt idx="2">
                  <c:v>0.08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0.62363</cdr:x>
      <cdr:y>0.64074</cdr:y>
    </cdr:from>
    <cdr:to>
      <cdr:x>0.86303</cdr:x>
      <cdr:y>0.97977</cdr:y>
    </cdr:to>
    <cdr:sp macro="" textlink="">
      <cdr:nvSpPr>
        <cdr:cNvPr id="2" name="Текстово поле 1"/>
        <cdr:cNvSpPr txBox="1"/>
      </cdr:nvSpPr>
      <cdr:spPr>
        <a:xfrm xmlns:a="http://schemas.openxmlformats.org/drawingml/2006/main">
          <a:off x="2381969" y="172819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 dirty="0"/>
        </a:p>
      </cdr:txBody>
    </cdr:sp>
  </cdr:relSizeAnchor>
  <cdr:relSizeAnchor xmlns:cdr="http://schemas.openxmlformats.org/drawingml/2006/chartDrawing">
    <cdr:from>
      <cdr:x>0.7606</cdr:x>
      <cdr:y>0.50726</cdr:y>
    </cdr:from>
    <cdr:to>
      <cdr:x>1</cdr:x>
      <cdr:y>0.84628</cdr:y>
    </cdr:to>
    <cdr:sp macro="" textlink="">
      <cdr:nvSpPr>
        <cdr:cNvPr id="3" name="Текстово поле 2"/>
        <cdr:cNvSpPr txBox="1"/>
      </cdr:nvSpPr>
      <cdr:spPr>
        <a:xfrm xmlns:a="http://schemas.openxmlformats.org/drawingml/2006/main">
          <a:off x="3534097" y="136815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B039D-594D-40DF-AA20-F0C01DFA1088}" type="datetimeFigureOut">
              <a:rPr lang="bg-BG" smtClean="0"/>
              <a:t>8.5.2015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0BBC-85FB-4220-B5BD-54CF7BD8A2EC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B039D-594D-40DF-AA20-F0C01DFA1088}" type="datetimeFigureOut">
              <a:rPr lang="bg-BG" smtClean="0"/>
              <a:t>8.5.2015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0BBC-85FB-4220-B5BD-54CF7BD8A2EC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B039D-594D-40DF-AA20-F0C01DFA1088}" type="datetimeFigureOut">
              <a:rPr lang="bg-BG" smtClean="0"/>
              <a:t>8.5.2015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0BBC-85FB-4220-B5BD-54CF7BD8A2EC}" type="slidenum">
              <a:rPr lang="bg-BG" smtClean="0"/>
              <a:t>‹#›</a:t>
            </a:fld>
            <a:endParaRPr lang="bg-BG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B039D-594D-40DF-AA20-F0C01DFA1088}" type="datetimeFigureOut">
              <a:rPr lang="bg-BG" smtClean="0"/>
              <a:t>8.5.2015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0BBC-85FB-4220-B5BD-54CF7BD8A2EC}" type="slidenum">
              <a:rPr lang="bg-BG" smtClean="0"/>
              <a:t>‹#›</a:t>
            </a:fld>
            <a:endParaRPr lang="bg-BG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B039D-594D-40DF-AA20-F0C01DFA1088}" type="datetimeFigureOut">
              <a:rPr lang="bg-BG" smtClean="0"/>
              <a:t>8.5.2015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0BBC-85FB-4220-B5BD-54CF7BD8A2EC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B039D-594D-40DF-AA20-F0C01DFA1088}" type="datetimeFigureOut">
              <a:rPr lang="bg-BG" smtClean="0"/>
              <a:t>8.5.2015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0BBC-85FB-4220-B5BD-54CF7BD8A2EC}" type="slidenum">
              <a:rPr lang="bg-BG" smtClean="0"/>
              <a:t>‹#›</a:t>
            </a:fld>
            <a:endParaRPr lang="bg-BG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B039D-594D-40DF-AA20-F0C01DFA1088}" type="datetimeFigureOut">
              <a:rPr lang="bg-BG" smtClean="0"/>
              <a:t>8.5.2015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0BBC-85FB-4220-B5BD-54CF7BD8A2EC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B039D-594D-40DF-AA20-F0C01DFA1088}" type="datetimeFigureOut">
              <a:rPr lang="bg-BG" smtClean="0"/>
              <a:t>8.5.2015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0BBC-85FB-4220-B5BD-54CF7BD8A2EC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B039D-594D-40DF-AA20-F0C01DFA1088}" type="datetimeFigureOut">
              <a:rPr lang="bg-BG" smtClean="0"/>
              <a:t>8.5.2015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0BBC-85FB-4220-B5BD-54CF7BD8A2EC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B039D-594D-40DF-AA20-F0C01DFA1088}" type="datetimeFigureOut">
              <a:rPr lang="bg-BG" smtClean="0"/>
              <a:t>8.5.2015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0BBC-85FB-4220-B5BD-54CF7BD8A2EC}" type="slidenum">
              <a:rPr lang="bg-BG" smtClean="0"/>
              <a:t>‹#›</a:t>
            </a:fld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B039D-594D-40DF-AA20-F0C01DFA1088}" type="datetimeFigureOut">
              <a:rPr lang="bg-BG" smtClean="0"/>
              <a:t>8.5.2015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0BBC-85FB-4220-B5BD-54CF7BD8A2EC}" type="slidenum">
              <a:rPr lang="bg-BG" smtClean="0"/>
              <a:t>‹#›</a:t>
            </a:fld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ECB039D-594D-40DF-AA20-F0C01DFA1088}" type="datetimeFigureOut">
              <a:rPr lang="bg-BG" smtClean="0"/>
              <a:t>8.5.2015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4050BBC-85FB-4220-B5BD-54CF7BD8A2EC}" type="slidenum">
              <a:rPr lang="bg-BG" smtClean="0"/>
              <a:t>‹#›</a:t>
            </a:fld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Мотивацията на възрастните за учене през целия живот в системата на средното образование</a:t>
            </a:r>
            <a:br>
              <a:rPr lang="bg-BG" dirty="0" smtClean="0"/>
            </a:br>
            <a:r>
              <a:rPr lang="bg-BG" dirty="0" smtClean="0"/>
              <a:t> в България</a:t>
            </a:r>
            <a:endParaRPr lang="bg-BG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77284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sz="4000" dirty="0"/>
              <a:t>Ученици във вечерна и самостоятелна форма на обучение във Второ СОУ“Неофит </a:t>
            </a:r>
            <a:r>
              <a:rPr lang="bg-BG" sz="4000" dirty="0" err="1" smtClean="0"/>
              <a:t>Бозвели</a:t>
            </a:r>
            <a:r>
              <a:rPr lang="bg-BG" sz="3600" dirty="0" smtClean="0"/>
              <a:t>“</a:t>
            </a:r>
            <a:endParaRPr lang="bg-BG" dirty="0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Трудова заетост</a:t>
            </a:r>
            <a:endParaRPr lang="bg-BG" dirty="0"/>
          </a:p>
        </p:txBody>
      </p:sp>
      <p:graphicFrame>
        <p:nvGraphicFramePr>
          <p:cNvPr id="7" name="Контейнер за съдържание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08845457"/>
              </p:ext>
            </p:extLst>
          </p:nvPr>
        </p:nvGraphicFramePr>
        <p:xfrm>
          <a:off x="677863" y="3429000"/>
          <a:ext cx="3819525" cy="2697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bg-BG" dirty="0" smtClean="0"/>
              <a:t>Кое ги мотивира да учат</a:t>
            </a:r>
            <a:endParaRPr lang="bg-BG" dirty="0"/>
          </a:p>
        </p:txBody>
      </p:sp>
      <p:graphicFrame>
        <p:nvGraphicFramePr>
          <p:cNvPr id="8" name="Контейнер за съдържание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135925848"/>
              </p:ext>
            </p:extLst>
          </p:nvPr>
        </p:nvGraphicFramePr>
        <p:xfrm>
          <a:off x="4645025" y="3429000"/>
          <a:ext cx="3822700" cy="2697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3964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Контейнер за съдържание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924944"/>
            <a:ext cx="3672408" cy="2952328"/>
          </a:xfrm>
        </p:spPr>
      </p:pic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Как да помогнем ?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61570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2800" dirty="0" smtClean="0"/>
              <a:t>Мотивацията е физическо действие;</a:t>
            </a:r>
          </a:p>
          <a:p>
            <a:r>
              <a:rPr lang="bg-BG" sz="2800" dirty="0" smtClean="0"/>
              <a:t>Мотивацията се задвижва от емоция;</a:t>
            </a:r>
          </a:p>
          <a:p>
            <a:r>
              <a:rPr lang="bg-BG" sz="2800" dirty="0" smtClean="0"/>
              <a:t>Мотивацията не е това, което правим на другите;</a:t>
            </a:r>
            <a:endParaRPr lang="bg-BG" sz="2800" dirty="0"/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200" dirty="0" smtClean="0"/>
              <a:t>Трите ключови фактора за мотивацията (според </a:t>
            </a:r>
            <a:r>
              <a:rPr lang="bg-BG" sz="3200" dirty="0" err="1" smtClean="0"/>
              <a:t>Брент</a:t>
            </a:r>
            <a:r>
              <a:rPr lang="bg-BG" sz="3200" dirty="0" smtClean="0"/>
              <a:t> </a:t>
            </a:r>
            <a:r>
              <a:rPr lang="bg-BG" sz="3200" dirty="0" err="1" smtClean="0"/>
              <a:t>Филсън</a:t>
            </a:r>
            <a:r>
              <a:rPr lang="bg-BG" sz="3200" dirty="0" smtClean="0"/>
              <a:t>)</a:t>
            </a:r>
            <a:endParaRPr lang="bg-BG" sz="3200" dirty="0"/>
          </a:p>
        </p:txBody>
      </p:sp>
    </p:spTree>
    <p:extLst>
      <p:ext uri="{BB962C8B-B14F-4D97-AF65-F5344CB8AC3E}">
        <p14:creationId xmlns:p14="http://schemas.microsoft.com/office/powerpoint/2010/main" val="141053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авоъгълник 1"/>
          <p:cNvSpPr/>
          <p:nvPr/>
        </p:nvSpPr>
        <p:spPr>
          <a:xfrm>
            <a:off x="2286000" y="1997839"/>
            <a:ext cx="4572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2000" dirty="0" err="1" smtClean="0"/>
              <a:t>Мотивацията</a:t>
            </a:r>
            <a:r>
              <a:rPr lang="ru-RU" sz="2000" dirty="0" smtClean="0"/>
              <a:t> е </a:t>
            </a:r>
            <a:r>
              <a:rPr lang="ru-RU" sz="2000" dirty="0" err="1" smtClean="0"/>
              <a:t>като</a:t>
            </a:r>
            <a:r>
              <a:rPr lang="ru-RU" sz="2000" dirty="0" smtClean="0"/>
              <a:t> </a:t>
            </a:r>
            <a:r>
              <a:rPr lang="ru-RU" sz="2000" dirty="0" err="1" smtClean="0"/>
              <a:t>електрически</a:t>
            </a:r>
            <a:r>
              <a:rPr lang="ru-RU" sz="2000" dirty="0" smtClean="0"/>
              <a:t> </a:t>
            </a:r>
            <a:r>
              <a:rPr lang="ru-RU" sz="2000" dirty="0" err="1" smtClean="0"/>
              <a:t>кабел</a:t>
            </a:r>
            <a:r>
              <a:rPr lang="ru-RU" sz="2000" dirty="0" smtClean="0"/>
              <a:t> с </a:t>
            </a:r>
            <a:r>
              <a:rPr lang="ru-RU" sz="2000" dirty="0" err="1" smtClean="0"/>
              <a:t>високо</a:t>
            </a:r>
            <a:r>
              <a:rPr lang="ru-RU" sz="2000" dirty="0" smtClean="0"/>
              <a:t> </a:t>
            </a:r>
            <a:r>
              <a:rPr lang="ru-RU" sz="2000" dirty="0" err="1" smtClean="0"/>
              <a:t>напрежение</a:t>
            </a:r>
            <a:r>
              <a:rPr lang="ru-RU" sz="2000" dirty="0" smtClean="0"/>
              <a:t>, </a:t>
            </a:r>
            <a:r>
              <a:rPr lang="ru-RU" sz="2000" dirty="0" err="1" smtClean="0"/>
              <a:t>който</a:t>
            </a:r>
            <a:r>
              <a:rPr lang="ru-RU" sz="2000" dirty="0" smtClean="0"/>
              <a:t> лежи в </a:t>
            </a:r>
            <a:r>
              <a:rPr lang="ru-RU" sz="2000" dirty="0" err="1" smtClean="0"/>
              <a:t>краката</a:t>
            </a:r>
            <a:r>
              <a:rPr lang="ru-RU" sz="2000" dirty="0" smtClean="0"/>
              <a:t> </a:t>
            </a:r>
            <a:r>
              <a:rPr lang="ru-RU" sz="2000" dirty="0" err="1" smtClean="0"/>
              <a:t>ви</a:t>
            </a:r>
            <a:r>
              <a:rPr lang="ru-RU" sz="2000" dirty="0" smtClean="0"/>
              <a:t>.  </a:t>
            </a:r>
            <a:r>
              <a:rPr lang="ru-RU" sz="2000" dirty="0" err="1" smtClean="0"/>
              <a:t>Използвайте</a:t>
            </a:r>
            <a:r>
              <a:rPr lang="ru-RU" sz="2000" dirty="0" smtClean="0"/>
              <a:t> </a:t>
            </a:r>
            <a:r>
              <a:rPr lang="ru-RU" sz="2000" dirty="0" err="1" smtClean="0"/>
              <a:t>го</a:t>
            </a:r>
            <a:r>
              <a:rPr lang="ru-RU" sz="2000" dirty="0" smtClean="0"/>
              <a:t> по неправилен начин и </a:t>
            </a:r>
            <a:r>
              <a:rPr lang="ru-RU" sz="2000" dirty="0" err="1" smtClean="0"/>
              <a:t>ще</a:t>
            </a:r>
            <a:r>
              <a:rPr lang="ru-RU" sz="2000" dirty="0" smtClean="0"/>
              <a:t> получите </a:t>
            </a:r>
            <a:r>
              <a:rPr lang="ru-RU" sz="2000" dirty="0" err="1" smtClean="0"/>
              <a:t>сериозен</a:t>
            </a:r>
            <a:r>
              <a:rPr lang="ru-RU" sz="2000" dirty="0" smtClean="0"/>
              <a:t> шок.  Но </a:t>
            </a:r>
            <a:r>
              <a:rPr lang="ru-RU" sz="2000" dirty="0" err="1" smtClean="0"/>
              <a:t>ако</a:t>
            </a:r>
            <a:r>
              <a:rPr lang="ru-RU" sz="2000" dirty="0" smtClean="0"/>
              <a:t> приложите </a:t>
            </a:r>
            <a:r>
              <a:rPr lang="ru-RU" sz="2000" dirty="0" err="1" smtClean="0"/>
              <a:t>мотивацията</a:t>
            </a:r>
            <a:r>
              <a:rPr lang="ru-RU" sz="2000" dirty="0" smtClean="0"/>
              <a:t> по правилен начин, </a:t>
            </a:r>
            <a:r>
              <a:rPr lang="ru-RU" sz="2000" dirty="0" err="1" smtClean="0"/>
              <a:t>като</a:t>
            </a:r>
            <a:r>
              <a:rPr lang="ru-RU" sz="2000" dirty="0" smtClean="0"/>
              <a:t> я </a:t>
            </a:r>
            <a:r>
              <a:rPr lang="ru-RU" sz="2000" dirty="0" err="1" smtClean="0"/>
              <a:t>разбирате</a:t>
            </a:r>
            <a:r>
              <a:rPr lang="ru-RU" sz="2000" dirty="0" smtClean="0"/>
              <a:t> и </a:t>
            </a:r>
            <a:r>
              <a:rPr lang="ru-RU" sz="2000" dirty="0" err="1" smtClean="0"/>
              <a:t>използвате</a:t>
            </a:r>
            <a:r>
              <a:rPr lang="ru-RU" sz="2000" dirty="0" smtClean="0"/>
              <a:t> трите </a:t>
            </a:r>
            <a:r>
              <a:rPr lang="ru-RU" sz="2000" dirty="0" err="1" smtClean="0"/>
              <a:t>ключови</a:t>
            </a:r>
            <a:r>
              <a:rPr lang="ru-RU" sz="2000" dirty="0" smtClean="0"/>
              <a:t> фактора, </a:t>
            </a:r>
            <a:r>
              <a:rPr lang="ru-RU" sz="2000" dirty="0" err="1" smtClean="0"/>
              <a:t>това</a:t>
            </a:r>
            <a:r>
              <a:rPr lang="ru-RU" sz="2000" dirty="0" smtClean="0"/>
              <a:t> е все </a:t>
            </a:r>
            <a:r>
              <a:rPr lang="ru-RU" sz="2000" dirty="0" err="1" smtClean="0"/>
              <a:t>едно</a:t>
            </a:r>
            <a:r>
              <a:rPr lang="ru-RU" sz="2000" dirty="0" smtClean="0"/>
              <a:t> да включите </a:t>
            </a:r>
            <a:r>
              <a:rPr lang="ru-RU" sz="2000" dirty="0" err="1" smtClean="0"/>
              <a:t>кабела</a:t>
            </a:r>
            <a:r>
              <a:rPr lang="ru-RU" sz="2000" dirty="0" smtClean="0"/>
              <a:t> на </a:t>
            </a:r>
            <a:r>
              <a:rPr lang="ru-RU" sz="2000" dirty="0" err="1" smtClean="0"/>
              <a:t>правилното</a:t>
            </a:r>
            <a:r>
              <a:rPr lang="ru-RU" sz="2000" dirty="0" smtClean="0"/>
              <a:t> </a:t>
            </a:r>
            <a:r>
              <a:rPr lang="ru-RU" sz="2000" dirty="0" err="1" smtClean="0"/>
              <a:t>място</a:t>
            </a:r>
            <a:r>
              <a:rPr lang="ru-RU" sz="2000" dirty="0" smtClean="0"/>
              <a:t> и той </a:t>
            </a:r>
            <a:r>
              <a:rPr lang="ru-RU" sz="2000" dirty="0" err="1" smtClean="0"/>
              <a:t>ще</a:t>
            </a:r>
            <a:r>
              <a:rPr lang="ru-RU" sz="2000" dirty="0" smtClean="0"/>
              <a:t> </a:t>
            </a:r>
            <a:r>
              <a:rPr lang="ru-RU" sz="2000" dirty="0" err="1" smtClean="0"/>
              <a:t>ви</a:t>
            </a:r>
            <a:r>
              <a:rPr lang="ru-RU" sz="2000" dirty="0" smtClean="0"/>
              <a:t> служи по много начини.</a:t>
            </a:r>
            <a:endParaRPr lang="bg-BG" sz="2000" dirty="0"/>
          </a:p>
        </p:txBody>
      </p:sp>
    </p:spTree>
    <p:extLst>
      <p:ext uri="{BB962C8B-B14F-4D97-AF65-F5344CB8AC3E}">
        <p14:creationId xmlns:p14="http://schemas.microsoft.com/office/powerpoint/2010/main" val="250994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Контейнер за съдържание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2132856"/>
            <a:ext cx="4392488" cy="4032448"/>
          </a:xfrm>
        </p:spPr>
      </p:pic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Благодаря за вниманието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77286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bg-BG" dirty="0" smtClean="0"/>
              <a:t>Концепция, която отразява променящия се характер на обществото</a:t>
            </a:r>
          </a:p>
          <a:p>
            <a:r>
              <a:rPr lang="bg-BG" dirty="0" smtClean="0"/>
              <a:t>Всяка целенасочена дейност на учене, осъществявана на непрекъснат принцип, която цели подобряване на знанията, уменията и компетенциите</a:t>
            </a:r>
          </a:p>
          <a:p>
            <a:r>
              <a:rPr lang="bg-BG" dirty="0" smtClean="0"/>
              <a:t>Всяка дейност на учене, предприета през живота на човек, която цели подобряване на знания, умения и компетенции в рамките на лична, гражданска, социална и свързана със заетостта перспектива</a:t>
            </a:r>
            <a:endParaRPr lang="bg-BG" dirty="0"/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Учене през целия живот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92510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bg-BG" dirty="0" smtClean="0"/>
              <a:t>Има независима аз-концепция и може да управлява своето учене;</a:t>
            </a:r>
          </a:p>
          <a:p>
            <a:r>
              <a:rPr lang="bg-BG" dirty="0" smtClean="0"/>
              <a:t>Натрупал е голям обем от жизнен опит и преживявания, които са богат източник на учене;</a:t>
            </a:r>
          </a:p>
          <a:p>
            <a:r>
              <a:rPr lang="bg-BG" dirty="0" smtClean="0"/>
              <a:t>Има потребност от учене, тясно свързана с променящите се социални  роли, които изпълнява;</a:t>
            </a:r>
          </a:p>
          <a:p>
            <a:r>
              <a:rPr lang="bg-BG" dirty="0" smtClean="0"/>
              <a:t>Фокусиран е върху проблемите и се интересува от непосредствено прилагане на знанието;</a:t>
            </a:r>
          </a:p>
          <a:p>
            <a:r>
              <a:rPr lang="bg-BG" dirty="0" smtClean="0"/>
              <a:t>Мотивацията му за учене идва по-скоро от вътрешни, а не от външни фактори;</a:t>
            </a:r>
          </a:p>
          <a:p>
            <a:endParaRPr lang="bg-BG" dirty="0"/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Възрастния учещ се </a:t>
            </a:r>
            <a:br>
              <a:rPr lang="bg-BG" dirty="0" smtClean="0"/>
            </a:br>
            <a:r>
              <a:rPr lang="bg-BG" dirty="0" smtClean="0"/>
              <a:t>(според Майкъл </a:t>
            </a:r>
            <a:r>
              <a:rPr lang="bg-BG" dirty="0" err="1" smtClean="0"/>
              <a:t>Ноулмс</a:t>
            </a:r>
            <a:r>
              <a:rPr lang="bg-BG" dirty="0" smtClean="0"/>
              <a:t>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48276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 smtClean="0"/>
              <a:t>Магията на ученето</a:t>
            </a:r>
            <a:endParaRPr lang="bg-BG" dirty="0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bg-BG" dirty="0" smtClean="0"/>
              <a:t>Въпросите, които си задаваме:</a:t>
            </a:r>
          </a:p>
          <a:p>
            <a:r>
              <a:rPr lang="bg-BG" dirty="0" smtClean="0"/>
              <a:t>Защо да уча?</a:t>
            </a:r>
          </a:p>
          <a:p>
            <a:r>
              <a:rPr lang="bg-BG" dirty="0" smtClean="0"/>
              <a:t>Кога да започна?</a:t>
            </a:r>
          </a:p>
          <a:p>
            <a:r>
              <a:rPr lang="bg-BG" dirty="0" smtClean="0"/>
              <a:t>Какво да уча?</a:t>
            </a:r>
          </a:p>
          <a:p>
            <a:r>
              <a:rPr lang="bg-BG" dirty="0" smtClean="0"/>
              <a:t>Има ли смисъл?</a:t>
            </a:r>
            <a:endParaRPr lang="bg-BG" dirty="0"/>
          </a:p>
        </p:txBody>
      </p:sp>
      <p:pic>
        <p:nvPicPr>
          <p:cNvPr id="1026" name="Picture 2" descr="C:\Users\Admin\Desktop\7863862877711654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00" r="4300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648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3200" dirty="0" smtClean="0"/>
              <a:t>Много сериозен проблем в  средното образование</a:t>
            </a:r>
          </a:p>
          <a:p>
            <a:r>
              <a:rPr lang="bg-BG" sz="3200" dirty="0" smtClean="0"/>
              <a:t>Преобладават социалните причини</a:t>
            </a:r>
          </a:p>
          <a:p>
            <a:r>
              <a:rPr lang="bg-BG" sz="3200" dirty="0" err="1" smtClean="0"/>
              <a:t>Въжможно</a:t>
            </a:r>
            <a:r>
              <a:rPr lang="bg-BG" sz="3200" dirty="0" smtClean="0"/>
              <a:t> </a:t>
            </a:r>
            <a:r>
              <a:rPr lang="bg-BG" sz="3200" dirty="0" smtClean="0"/>
              <a:t>е да бъде решен с повишаване проходимостта на системата</a:t>
            </a:r>
            <a:endParaRPr lang="bg-BG" sz="3200" dirty="0"/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Отпадането от училище</a:t>
            </a:r>
            <a:br>
              <a:rPr lang="bg-BG" dirty="0" smtClean="0"/>
            </a:b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08484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Къде е ключът за решаването на проблема с отпадането на учениците?</a:t>
            </a:r>
            <a:endParaRPr lang="bg-BG" dirty="0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bg-BG" sz="3200" dirty="0" smtClean="0"/>
              <a:t>Мотивиране за учене през целия живот</a:t>
            </a:r>
            <a:endParaRPr lang="bg-BG" sz="3200" dirty="0"/>
          </a:p>
        </p:txBody>
      </p:sp>
      <p:pic>
        <p:nvPicPr>
          <p:cNvPr id="5" name="Контейнер за картина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06" r="18606"/>
          <a:stretch>
            <a:fillRect/>
          </a:stretch>
        </p:blipFill>
        <p:spPr>
          <a:xfrm>
            <a:off x="323528" y="1371600"/>
            <a:ext cx="4320480" cy="2926080"/>
          </a:xfrm>
        </p:spPr>
      </p:pic>
    </p:spTree>
    <p:extLst>
      <p:ext uri="{BB962C8B-B14F-4D97-AF65-F5344CB8AC3E}">
        <p14:creationId xmlns:p14="http://schemas.microsoft.com/office/powerpoint/2010/main" val="358450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4282089"/>
              </p:ext>
            </p:extLst>
          </p:nvPr>
        </p:nvGraphicFramePr>
        <p:xfrm>
          <a:off x="871538" y="2674938"/>
          <a:ext cx="7408862" cy="3451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Защо не продължих </a:t>
            </a:r>
            <a:br>
              <a:rPr lang="bg-BG" dirty="0" smtClean="0"/>
            </a:br>
            <a:r>
              <a:rPr lang="bg-BG" dirty="0" smtClean="0"/>
              <a:t>образованието си ?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607695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600" dirty="0" smtClean="0"/>
              <a:t>Възможности за образование и обучение на възрастните</a:t>
            </a:r>
            <a:endParaRPr lang="bg-BG" sz="36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bg-BG" dirty="0" smtClean="0"/>
              <a:t>Формални:</a:t>
            </a:r>
          </a:p>
          <a:p>
            <a:pPr marL="0" indent="0">
              <a:buNone/>
            </a:pPr>
            <a:r>
              <a:rPr lang="bg-BG" dirty="0" smtClean="0"/>
              <a:t>Във формите на обучение в средното училище : вечерна, индивидуална и самостоятелна, където при завършване се получава легитимация на придобитите знания и умения </a:t>
            </a:r>
          </a:p>
          <a:p>
            <a:endParaRPr lang="bg-BG" dirty="0" smtClean="0"/>
          </a:p>
          <a:p>
            <a:endParaRPr lang="bg-BG" dirty="0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bg-BG" dirty="0" smtClean="0"/>
              <a:t>Неформални и </a:t>
            </a:r>
            <a:r>
              <a:rPr lang="bg-BG" dirty="0" err="1" smtClean="0"/>
              <a:t>информални</a:t>
            </a:r>
            <a:r>
              <a:rPr lang="bg-BG" dirty="0" smtClean="0"/>
              <a:t>:</a:t>
            </a:r>
          </a:p>
          <a:p>
            <a:pPr marL="0" indent="0">
              <a:buNone/>
            </a:pPr>
            <a:r>
              <a:rPr lang="bg-BG" dirty="0" smtClean="0"/>
              <a:t>Придобиване на знания и умения чрез различни източници във всекидневието, които не получават легитимация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8981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3600" dirty="0" smtClean="0"/>
              <a:t>Ученици във вечерна и самостоятелна форма на обучение във Второ СОУ“Неофит </a:t>
            </a:r>
            <a:r>
              <a:rPr lang="bg-BG" sz="3600" dirty="0" err="1" smtClean="0"/>
              <a:t>Бозвели</a:t>
            </a:r>
            <a:r>
              <a:rPr lang="bg-BG" sz="3600" dirty="0" smtClean="0"/>
              <a:t>“</a:t>
            </a:r>
            <a:endParaRPr lang="bg-BG" sz="3600" dirty="0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Форма на обучение</a:t>
            </a:r>
            <a:endParaRPr lang="bg-BG" dirty="0"/>
          </a:p>
        </p:txBody>
      </p:sp>
      <p:graphicFrame>
        <p:nvGraphicFramePr>
          <p:cNvPr id="7" name="Контейнер за съдържание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25895169"/>
              </p:ext>
            </p:extLst>
          </p:nvPr>
        </p:nvGraphicFramePr>
        <p:xfrm>
          <a:off x="677863" y="3429000"/>
          <a:ext cx="3819525" cy="2697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bg-BG" dirty="0" smtClean="0"/>
              <a:t>Възрастова група</a:t>
            </a:r>
            <a:endParaRPr lang="bg-BG" dirty="0"/>
          </a:p>
        </p:txBody>
      </p:sp>
      <p:graphicFrame>
        <p:nvGraphicFramePr>
          <p:cNvPr id="8" name="Контейнер за съдържание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344557783"/>
              </p:ext>
            </p:extLst>
          </p:nvPr>
        </p:nvGraphicFramePr>
        <p:xfrm>
          <a:off x="4645025" y="3429000"/>
          <a:ext cx="3822700" cy="2697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388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ълна">
  <a:themeElements>
    <a:clrScheme name="Въ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ъ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ъ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127</TotalTime>
  <Words>427</Words>
  <Application>Microsoft Office PowerPoint</Application>
  <PresentationFormat>Презентация на цял екран (4:3)</PresentationFormat>
  <Paragraphs>46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14</vt:i4>
      </vt:variant>
    </vt:vector>
  </HeadingPairs>
  <TitlesOfParts>
    <vt:vector size="15" baseType="lpstr">
      <vt:lpstr>Вълна</vt:lpstr>
      <vt:lpstr>Мотивацията на възрастните за учене през целия живот в системата на средното образование  в България</vt:lpstr>
      <vt:lpstr>Учене през целия живот</vt:lpstr>
      <vt:lpstr>Възрастния учещ се  (според Майкъл Ноулмс)</vt:lpstr>
      <vt:lpstr>Магията на ученето</vt:lpstr>
      <vt:lpstr>Отпадането от училище </vt:lpstr>
      <vt:lpstr>Къде е ключът за решаването на проблема с отпадането на учениците?</vt:lpstr>
      <vt:lpstr>Защо не продължих  образованието си ?</vt:lpstr>
      <vt:lpstr>Възможности за образование и обучение на възрастните</vt:lpstr>
      <vt:lpstr>Ученици във вечерна и самостоятелна форма на обучение във Второ СОУ“Неофит Бозвели“</vt:lpstr>
      <vt:lpstr>Ученици във вечерна и самостоятелна форма на обучение във Второ СОУ“Неофит Бозвели“</vt:lpstr>
      <vt:lpstr>Как да помогнем ?</vt:lpstr>
      <vt:lpstr>Трите ключови фактора за мотивацията (според Брент Филсън)</vt:lpstr>
      <vt:lpstr>Презентация на PowerPoint</vt:lpstr>
      <vt:lpstr>Благодаря за вниманието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Мотивацията на възрастните за учене през целия живот в системата на средното образование  в България</dc:title>
  <dc:creator>Admin</dc:creator>
  <cp:lastModifiedBy>Admin</cp:lastModifiedBy>
  <cp:revision>12</cp:revision>
  <dcterms:created xsi:type="dcterms:W3CDTF">2015-05-08T11:16:59Z</dcterms:created>
  <dcterms:modified xsi:type="dcterms:W3CDTF">2015-05-08T15:09:31Z</dcterms:modified>
</cp:coreProperties>
</file>