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70" r:id="rId3"/>
    <p:sldId id="269" r:id="rId4"/>
    <p:sldId id="267" r:id="rId5"/>
    <p:sldId id="257" r:id="rId6"/>
    <p:sldId id="258" r:id="rId7"/>
    <p:sldId id="265" r:id="rId8"/>
    <p:sldId id="259" r:id="rId9"/>
    <p:sldId id="266" r:id="rId10"/>
    <p:sldId id="261" r:id="rId11"/>
    <p:sldId id="268" r:id="rId12"/>
    <p:sldId id="260" r:id="rId13"/>
    <p:sldId id="262" r:id="rId14"/>
    <p:sldId id="271" r:id="rId15"/>
    <p:sldId id="263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 autoAdjust="0"/>
    <p:restoredTop sz="94660"/>
  </p:normalViewPr>
  <p:slideViewPr>
    <p:cSldViewPr>
      <p:cViewPr varScale="1">
        <p:scale>
          <a:sx n="92" d="100"/>
          <a:sy n="92" d="100"/>
        </p:scale>
        <p:origin x="-10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50F29-F4CD-44C6-9329-5D49E275EFB2}" type="datetimeFigureOut">
              <a:rPr lang="bg-BG" smtClean="0"/>
              <a:pPr/>
              <a:t>10/23/2012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665ED-CAD4-42B8-9616-36B053D1A134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err="1" smtClean="0"/>
              <a:t>инфоточките</a:t>
            </a:r>
            <a:r>
              <a:rPr lang="bg-BG" dirty="0" smtClean="0"/>
              <a:t> са разположени във фоайе и </a:t>
            </a:r>
            <a:r>
              <a:rPr lang="bg-BG" dirty="0" err="1" smtClean="0"/>
              <a:t>книгизаемане</a:t>
            </a:r>
            <a:r>
              <a:rPr lang="bg-BG" baseline="0" dirty="0" smtClean="0"/>
              <a:t> за възрастни читатели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665ED-CAD4-42B8-9616-36B053D1A134}" type="slidenum">
              <a:rPr lang="bg-BG" smtClean="0"/>
              <a:pPr/>
              <a:t>6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Схема - Пътя на читателя за улесняване ориентирането му в различните отдели на библиотеката до </a:t>
            </a:r>
            <a:r>
              <a:rPr lang="bg-BG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инфоточките</a:t>
            </a:r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 разположена, (анализ на схемата-кратък). Помощ при ползването на </a:t>
            </a:r>
            <a:r>
              <a:rPr lang="bg-BG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инфоточките</a:t>
            </a:r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схемата оказват работещите в Информационния център на библиотеката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665ED-CAD4-42B8-9616-36B053D1A134}" type="slidenum">
              <a:rPr lang="bg-BG" smtClean="0"/>
              <a:pPr/>
              <a:t>7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лавие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16" name="Контейнер за 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9506-2770-4F06-B49D-0B60F00B3AF2}" type="datetimeFigureOut">
              <a:rPr lang="bg-BG" smtClean="0"/>
              <a:pPr/>
              <a:t>10/23/2012</a:t>
            </a:fld>
            <a:endParaRPr lang="bg-BG"/>
          </a:p>
        </p:txBody>
      </p:sp>
      <p:sp>
        <p:nvSpPr>
          <p:cNvPr id="2" name="Контейнер за долния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5" name="Контейнер за номер н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9EFD02-A49F-48FF-901C-A18EDCDB9B3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9506-2770-4F06-B49D-0B60F00B3AF2}" type="datetimeFigureOut">
              <a:rPr lang="bg-BG" smtClean="0"/>
              <a:pPr/>
              <a:t>10/23/2012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FD02-A49F-48FF-901C-A18EDCDB9B3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9506-2770-4F06-B49D-0B60F00B3AF2}" type="datetimeFigureOut">
              <a:rPr lang="bg-BG" smtClean="0"/>
              <a:pPr/>
              <a:t>10/23/2012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FD02-A49F-48FF-901C-A18EDCDB9B3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лавие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7" name="Контейнер за съдържани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9506-2770-4F06-B49D-0B60F00B3AF2}" type="datetimeFigureOut">
              <a:rPr lang="bg-BG" smtClean="0"/>
              <a:pPr/>
              <a:t>10/23/2012</a:t>
            </a:fld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9EFD02-A49F-48FF-901C-A18EDCDB9B3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9" name="Контейнер за 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9506-2770-4F06-B49D-0B60F00B3AF2}" type="datetimeFigureOut">
              <a:rPr lang="bg-BG" smtClean="0"/>
              <a:pPr/>
              <a:t>10/23/2012</a:t>
            </a:fld>
            <a:endParaRPr lang="bg-BG"/>
          </a:p>
        </p:txBody>
      </p:sp>
      <p:sp>
        <p:nvSpPr>
          <p:cNvPr id="11" name="Контейнер за долния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FD02-A49F-48FF-901C-A18EDCDB9B3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лавие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9506-2770-4F06-B49D-0B60F00B3AF2}" type="datetimeFigureOut">
              <a:rPr lang="bg-BG" smtClean="0"/>
              <a:pPr/>
              <a:t>10/23/2012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FD02-A49F-48FF-901C-A18EDCDB9B3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лавие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25" name="Текстов контейне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8" name="Контейнер за съдържани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9506-2770-4F06-B49D-0B60F00B3AF2}" type="datetimeFigureOut">
              <a:rPr lang="bg-BG" smtClean="0"/>
              <a:pPr/>
              <a:t>10/23/2012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49EFD02-A49F-48FF-901C-A18EDCDB9B3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лавие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9506-2770-4F06-B49D-0B60F00B3AF2}" type="datetimeFigureOut">
              <a:rPr lang="bg-BG" smtClean="0"/>
              <a:pPr/>
              <a:t>10/23/2012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FD02-A49F-48FF-901C-A18EDCDB9B3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9506-2770-4F06-B49D-0B60F00B3AF2}" type="datetimeFigureOut">
              <a:rPr lang="bg-BG" smtClean="0"/>
              <a:pPr/>
              <a:t>10/23/2012</a:t>
            </a:fld>
            <a:endParaRPr lang="bg-BG"/>
          </a:p>
        </p:txBody>
      </p:sp>
      <p:sp>
        <p:nvSpPr>
          <p:cNvPr id="24" name="Контейнер за долния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FD02-A49F-48FF-901C-A18EDCDB9B3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лавие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9506-2770-4F06-B49D-0B60F00B3AF2}" type="datetimeFigureOut">
              <a:rPr lang="bg-BG" smtClean="0"/>
              <a:pPr/>
              <a:t>10/23/2012</a:t>
            </a:fld>
            <a:endParaRPr lang="bg-BG"/>
          </a:p>
        </p:txBody>
      </p:sp>
      <p:sp>
        <p:nvSpPr>
          <p:cNvPr id="29" name="Контейнер за долния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FD02-A49F-48FF-901C-A18EDCDB9B3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нтейнер за картина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9506-2770-4F06-B49D-0B60F00B3AF2}" type="datetimeFigureOut">
              <a:rPr lang="bg-BG" smtClean="0"/>
              <a:pPr/>
              <a:t>10/23/2012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FD02-A49F-48FF-901C-A18EDCDB9B3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7" name="Заглавие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7F9506-2770-4F06-B49D-0B60F00B3AF2}" type="datetimeFigureOut">
              <a:rPr lang="bg-BG" smtClean="0"/>
              <a:pPr/>
              <a:t>10/23/2012</a:t>
            </a:fld>
            <a:endParaRPr lang="bg-BG"/>
          </a:p>
        </p:txBody>
      </p:sp>
      <p:sp>
        <p:nvSpPr>
          <p:cNvPr id="28" name="Контейнер за долния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9EFD02-A49F-48FF-901C-A18EDCDB9B3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Контейнер за заглавие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-108520" y="1412776"/>
            <a:ext cx="925252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000" dirty="0" smtClean="0"/>
              <a:t>Новости в информационното обслужване на читатели в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bg-BG" sz="4000" dirty="0" smtClean="0"/>
              <a:t>Регионална Библиотека </a:t>
            </a:r>
            <a:br>
              <a:rPr lang="bg-BG" sz="4000" dirty="0" smtClean="0"/>
            </a:br>
            <a:r>
              <a:rPr lang="bg-BG" sz="4000" dirty="0" smtClean="0"/>
              <a:t>“Пенчо Славейков” - Варна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763688" y="4077072"/>
            <a:ext cx="5213176" cy="1080120"/>
          </a:xfrm>
        </p:spPr>
        <p:txBody>
          <a:bodyPr>
            <a:normAutofit/>
          </a:bodyPr>
          <a:lstStyle/>
          <a:p>
            <a:pPr algn="ctr"/>
            <a:r>
              <a:rPr lang="bg-BG" sz="2400" dirty="0" smtClean="0"/>
              <a:t>Зефира Кацарова</a:t>
            </a:r>
          </a:p>
          <a:p>
            <a:pPr algn="ctr"/>
            <a:r>
              <a:rPr lang="bg-BG" sz="2400" dirty="0" smtClean="0"/>
              <a:t>Емил Демирев</a:t>
            </a:r>
            <a:endParaRPr lang="bg-BG" sz="2400" dirty="0"/>
          </a:p>
        </p:txBody>
      </p:sp>
      <p:pic>
        <p:nvPicPr>
          <p:cNvPr id="6" name="Картина 5" descr="1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373216"/>
            <a:ext cx="1364506" cy="1364506"/>
          </a:xfrm>
          <a:prstGeom prst="rect">
            <a:avLst/>
          </a:prstGeom>
        </p:spPr>
      </p:pic>
      <p:pic>
        <p:nvPicPr>
          <p:cNvPr id="7" name="Картина 6" descr="1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373216"/>
            <a:ext cx="1364506" cy="13645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bg-BG" dirty="0" err="1" smtClean="0"/>
              <a:t>ПОвишаване</a:t>
            </a:r>
            <a:r>
              <a:rPr lang="bg-BG" dirty="0" smtClean="0"/>
              <a:t> на информационната грамотност на потребителите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Библиотеките играят специална роля в преодоляването на "цифровото разделение”</a:t>
            </a:r>
          </a:p>
          <a:p>
            <a:r>
              <a:rPr lang="bg-BG" dirty="0" smtClean="0"/>
              <a:t>Подобно на създаването на основна грамотност и навици за четене, информационна грамотност е естествен формат за обществените библиотеки </a:t>
            </a:r>
            <a:endParaRPr lang="bg-BG" b="1" dirty="0" smtClean="0"/>
          </a:p>
          <a:p>
            <a:endParaRPr lang="bg-BG" dirty="0"/>
          </a:p>
        </p:txBody>
      </p:sp>
      <p:pic>
        <p:nvPicPr>
          <p:cNvPr id="4" name="Картина 3" descr="1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373216"/>
            <a:ext cx="1364506" cy="1364506"/>
          </a:xfrm>
          <a:prstGeom prst="rect">
            <a:avLst/>
          </a:prstGeom>
        </p:spPr>
      </p:pic>
      <p:pic>
        <p:nvPicPr>
          <p:cNvPr id="5" name="Картина 4" descr="1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373216"/>
            <a:ext cx="1364506" cy="13645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bg-BG" dirty="0" err="1" smtClean="0"/>
              <a:t>ПОвишаване</a:t>
            </a:r>
            <a:r>
              <a:rPr lang="bg-BG" dirty="0" smtClean="0"/>
              <a:t> на информационната грамотност на потребителите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4525963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Всяка последна сряда на месеца в информационния център представяме:</a:t>
            </a:r>
          </a:p>
          <a:p>
            <a:pPr lvl="1"/>
            <a:r>
              <a:rPr lang="ru-RU" dirty="0" smtClean="0"/>
              <a:t>09:00 ч. - </a:t>
            </a:r>
            <a:r>
              <a:rPr lang="ru-RU" dirty="0" err="1" smtClean="0"/>
              <a:t>Ciela</a:t>
            </a:r>
            <a:r>
              <a:rPr lang="ru-RU" dirty="0" smtClean="0"/>
              <a:t> </a:t>
            </a:r>
            <a:r>
              <a:rPr lang="ru-RU" dirty="0" err="1" smtClean="0"/>
              <a:t>net</a:t>
            </a:r>
            <a:endParaRPr lang="ru-RU" dirty="0" smtClean="0"/>
          </a:p>
          <a:p>
            <a:pPr lvl="1"/>
            <a:r>
              <a:rPr lang="ru-RU" dirty="0" smtClean="0"/>
              <a:t>10:00 ч. - </a:t>
            </a:r>
            <a:r>
              <a:rPr lang="ru-RU" dirty="0" err="1" smtClean="0"/>
              <a:t>Инфомедия</a:t>
            </a:r>
            <a:endParaRPr lang="ru-RU" dirty="0" smtClean="0"/>
          </a:p>
          <a:p>
            <a:pPr lvl="1"/>
            <a:r>
              <a:rPr lang="ru-RU" dirty="0" smtClean="0"/>
              <a:t>11:00 ч. - </a:t>
            </a:r>
            <a:r>
              <a:rPr lang="ru-RU" dirty="0" err="1" smtClean="0"/>
              <a:t>Външни</a:t>
            </a:r>
            <a:r>
              <a:rPr lang="ru-RU" dirty="0" smtClean="0"/>
              <a:t> </a:t>
            </a:r>
            <a:r>
              <a:rPr lang="ru-RU" dirty="0" err="1" smtClean="0"/>
              <a:t>платени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 </a:t>
            </a:r>
            <a:r>
              <a:rPr lang="ru-RU" dirty="0" err="1" smtClean="0"/>
              <a:t>данни</a:t>
            </a:r>
            <a:endParaRPr lang="ru-RU" dirty="0" smtClean="0"/>
          </a:p>
          <a:p>
            <a:pPr lvl="1"/>
            <a:r>
              <a:rPr lang="ru-RU" dirty="0" smtClean="0"/>
              <a:t>13:00 ч. - Каталог КНИГИ</a:t>
            </a:r>
          </a:p>
          <a:p>
            <a:pPr lvl="1"/>
            <a:r>
              <a:rPr lang="ru-RU" dirty="0" smtClean="0"/>
              <a:t>14:00 ч. - Каталог ПЕРИОДИКА</a:t>
            </a:r>
          </a:p>
          <a:p>
            <a:pPr lvl="1"/>
            <a:r>
              <a:rPr lang="ru-RU" dirty="0" smtClean="0"/>
              <a:t>15:00 ч. - Сводни </a:t>
            </a:r>
            <a:r>
              <a:rPr lang="ru-RU" dirty="0" err="1" smtClean="0"/>
              <a:t>каталози</a:t>
            </a:r>
            <a:endParaRPr lang="ru-RU" dirty="0" smtClean="0"/>
          </a:p>
          <a:p>
            <a:pPr lvl="1"/>
            <a:r>
              <a:rPr lang="ru-RU" dirty="0" smtClean="0"/>
              <a:t>16:00 ч. - </a:t>
            </a:r>
            <a:r>
              <a:rPr lang="ru-RU" dirty="0" err="1" smtClean="0"/>
              <a:t>Дигитална</a:t>
            </a:r>
            <a:r>
              <a:rPr lang="ru-RU" dirty="0" smtClean="0"/>
              <a:t> библиотека </a:t>
            </a:r>
          </a:p>
          <a:p>
            <a:pPr lvl="1"/>
            <a:endParaRPr lang="bg-BG" dirty="0" smtClean="0"/>
          </a:p>
        </p:txBody>
      </p:sp>
      <p:pic>
        <p:nvPicPr>
          <p:cNvPr id="4" name="Картина 3" descr="1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373216"/>
            <a:ext cx="1364506" cy="1364506"/>
          </a:xfrm>
          <a:prstGeom prst="rect">
            <a:avLst/>
          </a:prstGeom>
        </p:spPr>
      </p:pic>
      <p:pic>
        <p:nvPicPr>
          <p:cNvPr id="5" name="Картина 4" descr="1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373216"/>
            <a:ext cx="1364506" cy="1364506"/>
          </a:xfrm>
          <a:prstGeom prst="rect">
            <a:avLst/>
          </a:prstGeom>
        </p:spPr>
      </p:pic>
      <p:pic>
        <p:nvPicPr>
          <p:cNvPr id="6" name="Картина 5" descr="prez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183498"/>
            <a:ext cx="4185266" cy="5674502"/>
          </a:xfrm>
          <a:prstGeom prst="rect">
            <a:avLst/>
          </a:prstGeom>
        </p:spPr>
      </p:pic>
      <p:pic>
        <p:nvPicPr>
          <p:cNvPr id="7" name="Картина 6" descr="15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6416" y="116632"/>
            <a:ext cx="525212" cy="8624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bg-BG" dirty="0" err="1" smtClean="0"/>
              <a:t>ПОвишаване</a:t>
            </a:r>
            <a:r>
              <a:rPr lang="bg-BG" dirty="0" smtClean="0"/>
              <a:t> на информационната грамотност на потребителите</a:t>
            </a:r>
            <a:endParaRPr lang="bg-BG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1196752"/>
            <a:ext cx="5688632" cy="426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Картина 3" descr="1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373216"/>
            <a:ext cx="1364506" cy="1364506"/>
          </a:xfrm>
          <a:prstGeom prst="rect">
            <a:avLst/>
          </a:prstGeom>
        </p:spPr>
      </p:pic>
      <p:pic>
        <p:nvPicPr>
          <p:cNvPr id="5" name="Картина 4" descr="14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5373216"/>
            <a:ext cx="1364506" cy="1364506"/>
          </a:xfrm>
          <a:prstGeom prst="rect">
            <a:avLst/>
          </a:prstGeom>
        </p:spPr>
      </p:pic>
      <p:pic>
        <p:nvPicPr>
          <p:cNvPr id="6" name="Picture 3" descr="21_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268760"/>
            <a:ext cx="4634979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Контейнер за съдържание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bg-BG" sz="3200" dirty="0" smtClean="0">
                <a:latin typeface="Trebuchet MS" pitchFamily="34" charset="0"/>
              </a:rPr>
              <a:t>В работата си библиотеката се </a:t>
            </a:r>
            <a:r>
              <a:rPr lang="ru-RU" sz="3200" dirty="0" err="1" smtClean="0">
                <a:latin typeface="Trebuchet MS" pitchFamily="34" charset="0"/>
              </a:rPr>
              <a:t>фокусира</a:t>
            </a:r>
            <a:r>
              <a:rPr lang="ru-RU" sz="3200" dirty="0" smtClean="0">
                <a:latin typeface="Trebuchet MS" pitchFamily="34" charset="0"/>
              </a:rPr>
              <a:t> и </a:t>
            </a:r>
            <a:r>
              <a:rPr lang="ru-RU" sz="3200" dirty="0" err="1" smtClean="0">
                <a:latin typeface="Trebuchet MS" pitchFamily="34" charset="0"/>
              </a:rPr>
              <a:t>върху</a:t>
            </a:r>
            <a:r>
              <a:rPr lang="ru-RU" sz="3200" dirty="0" smtClean="0">
                <a:latin typeface="Trebuchet MS" pitchFamily="34" charset="0"/>
              </a:rPr>
              <a:t> услуги за </a:t>
            </a:r>
            <a:r>
              <a:rPr lang="ru-RU" sz="3200" dirty="0" err="1" smtClean="0">
                <a:latin typeface="Trebuchet MS" pitchFamily="34" charset="0"/>
              </a:rPr>
              <a:t>подобряване</a:t>
            </a:r>
            <a:r>
              <a:rPr lang="ru-RU" sz="3200" dirty="0" smtClean="0">
                <a:latin typeface="Trebuchet MS" pitchFamily="34" charset="0"/>
              </a:rPr>
              <a:t> </a:t>
            </a:r>
            <a:r>
              <a:rPr lang="ru-RU" sz="3200" dirty="0" err="1" smtClean="0">
                <a:latin typeface="Trebuchet MS" pitchFamily="34" charset="0"/>
              </a:rPr>
              <a:t>качеството</a:t>
            </a:r>
            <a:r>
              <a:rPr lang="ru-RU" sz="3200" dirty="0" smtClean="0">
                <a:latin typeface="Trebuchet MS" pitchFamily="34" charset="0"/>
              </a:rPr>
              <a:t> на живот на </a:t>
            </a:r>
            <a:r>
              <a:rPr lang="ru-RU" sz="3200" dirty="0" err="1" smtClean="0">
                <a:latin typeface="Trebuchet MS" pitchFamily="34" charset="0"/>
              </a:rPr>
              <a:t>възрастните</a:t>
            </a:r>
            <a:r>
              <a:rPr lang="ru-RU" sz="3200" dirty="0" smtClean="0">
                <a:latin typeface="Trebuchet MS" pitchFamily="34" charset="0"/>
              </a:rPr>
              <a:t> хора – </a:t>
            </a:r>
            <a:endParaRPr lang="en-US" sz="3200" dirty="0" smtClean="0">
              <a:latin typeface="Trebuchet MS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  </a:t>
            </a:r>
            <a:r>
              <a:rPr lang="en-US" sz="3200" dirty="0" smtClean="0">
                <a:latin typeface="Trebuchet MS" pitchFamily="34" charset="0"/>
              </a:rPr>
              <a:t>“</a:t>
            </a:r>
            <a:r>
              <a:rPr lang="ru-RU" sz="3200" dirty="0" err="1" smtClean="0">
                <a:latin typeface="Trebuchet MS" pitchFamily="34" charset="0"/>
              </a:rPr>
              <a:t>Третата</a:t>
            </a:r>
            <a:r>
              <a:rPr lang="ru-RU" sz="3200" dirty="0" smtClean="0">
                <a:latin typeface="Trebuchet MS" pitchFamily="34" charset="0"/>
              </a:rPr>
              <a:t> </a:t>
            </a:r>
            <a:r>
              <a:rPr lang="ru-RU" sz="3200" dirty="0" err="1" smtClean="0">
                <a:latin typeface="Trebuchet MS" pitchFamily="34" charset="0"/>
              </a:rPr>
              <a:t>възраст</a:t>
            </a:r>
            <a:r>
              <a:rPr lang="ru-RU" sz="3200" dirty="0" smtClean="0">
                <a:latin typeface="Trebuchet MS" pitchFamily="34" charset="0"/>
              </a:rPr>
              <a:t> </a:t>
            </a:r>
            <a:r>
              <a:rPr lang="ru-RU" sz="3200" dirty="0" err="1" smtClean="0">
                <a:latin typeface="Trebuchet MS" pitchFamily="34" charset="0"/>
              </a:rPr>
              <a:t>онлайн</a:t>
            </a:r>
            <a:r>
              <a:rPr lang="en-US" sz="3200" dirty="0" smtClean="0">
                <a:latin typeface="Trebuchet MS" pitchFamily="34" charset="0"/>
              </a:rPr>
              <a:t>”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bg-BG" sz="3200" dirty="0" smtClean="0">
                <a:solidFill>
                  <a:schemeClr val="tx2"/>
                </a:solidFill>
                <a:latin typeface="Trebuchet MS" pitchFamily="34" charset="0"/>
              </a:rPr>
              <a:t>начало 2008 г.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kumimoji="0" lang="bg-B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27</a:t>
            </a:r>
            <a:r>
              <a:rPr kumimoji="0" lang="bg-BG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проведени обучения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bg-BG" sz="3200" baseline="0" dirty="0" smtClean="0">
                <a:solidFill>
                  <a:schemeClr val="tx2"/>
                </a:solidFill>
                <a:latin typeface="Trebuchet MS" pitchFamily="34" charset="0"/>
              </a:rPr>
              <a:t>270</a:t>
            </a:r>
            <a:r>
              <a:rPr lang="bg-BG" sz="3200" dirty="0" smtClean="0">
                <a:solidFill>
                  <a:schemeClr val="tx2"/>
                </a:solidFill>
                <a:latin typeface="Trebuchet MS" pitchFamily="34" charset="0"/>
              </a:rPr>
              <a:t> обучени потребители</a:t>
            </a:r>
            <a:endParaRPr kumimoji="0" lang="bg-BG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Библиотека 2.0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Нова среда за комуникация с читателите</a:t>
            </a:r>
          </a:p>
          <a:p>
            <a:pPr lvl="1"/>
            <a:r>
              <a:rPr lang="bg-BG" dirty="0" smtClean="0"/>
              <a:t>онлайн заявка за библиотечни документи</a:t>
            </a:r>
          </a:p>
        </p:txBody>
      </p:sp>
      <p:pic>
        <p:nvPicPr>
          <p:cNvPr id="4" name="Картина 3" descr="1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373216"/>
            <a:ext cx="1364506" cy="1364506"/>
          </a:xfrm>
          <a:prstGeom prst="rect">
            <a:avLst/>
          </a:prstGeom>
        </p:spPr>
      </p:pic>
      <p:pic>
        <p:nvPicPr>
          <p:cNvPr id="5" name="Картина 4" descr="1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373216"/>
            <a:ext cx="1364506" cy="136450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t="14865" r="1921" b="4054"/>
          <a:stretch>
            <a:fillRect/>
          </a:stretch>
        </p:blipFill>
        <p:spPr bwMode="auto">
          <a:xfrm>
            <a:off x="179512" y="1484784"/>
            <a:ext cx="877057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Библиотека 2.0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Нова среда за комуникация с читателите</a:t>
            </a:r>
          </a:p>
          <a:p>
            <a:pPr lvl="1"/>
            <a:r>
              <a:rPr lang="bg-BG" dirty="0" smtClean="0"/>
              <a:t>присъствие в социалните мрежи</a:t>
            </a:r>
            <a:endParaRPr lang="bg-BG" dirty="0"/>
          </a:p>
        </p:txBody>
      </p:sp>
      <p:pic>
        <p:nvPicPr>
          <p:cNvPr id="4" name="Картина 3" descr="1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373216"/>
            <a:ext cx="1364506" cy="1364506"/>
          </a:xfrm>
          <a:prstGeom prst="rect">
            <a:avLst/>
          </a:prstGeom>
        </p:spPr>
      </p:pic>
      <p:pic>
        <p:nvPicPr>
          <p:cNvPr id="5" name="Картина 4" descr="1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373216"/>
            <a:ext cx="1364506" cy="1364506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t="13456" r="1379" b="425"/>
          <a:stretch>
            <a:fillRect/>
          </a:stretch>
        </p:blipFill>
        <p:spPr bwMode="auto">
          <a:xfrm>
            <a:off x="251520" y="1124744"/>
            <a:ext cx="842493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Ние сме убедени, че…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2332037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g-BG" sz="4400" dirty="0" smtClean="0"/>
              <a:t>Библиотекарят е умелия навигатор в морето от информация</a:t>
            </a:r>
            <a:endParaRPr lang="bg-BG" sz="4400" dirty="0"/>
          </a:p>
        </p:txBody>
      </p:sp>
      <p:pic>
        <p:nvPicPr>
          <p:cNvPr id="4" name="Картина 3" descr="1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373216"/>
            <a:ext cx="1364506" cy="1364506"/>
          </a:xfrm>
          <a:prstGeom prst="rect">
            <a:avLst/>
          </a:prstGeom>
        </p:spPr>
      </p:pic>
      <p:pic>
        <p:nvPicPr>
          <p:cNvPr id="5" name="Картина 4" descr="1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373216"/>
            <a:ext cx="1364506" cy="1364506"/>
          </a:xfrm>
          <a:prstGeom prst="rect">
            <a:avLst/>
          </a:prstGeom>
        </p:spPr>
      </p:pic>
      <p:sp>
        <p:nvSpPr>
          <p:cNvPr id="6" name="Контейнер за съдържание 2"/>
          <p:cNvSpPr txBox="1">
            <a:spLocks/>
          </p:cNvSpPr>
          <p:nvPr/>
        </p:nvSpPr>
        <p:spPr>
          <a:xfrm>
            <a:off x="323528" y="2332037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Благодарим за вниманието!</a:t>
            </a:r>
            <a:endParaRPr kumimoji="0" lang="bg-BG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Началото - 1995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Picture 10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816350" cy="2862263"/>
          </a:xfrm>
          <a:prstGeom prst="rect">
            <a:avLst/>
          </a:prstGeom>
          <a:noFill/>
        </p:spPr>
      </p:pic>
      <p:pic>
        <p:nvPicPr>
          <p:cNvPr id="6" name="Picture 13" descr="Image-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1268760"/>
            <a:ext cx="3810000" cy="2857500"/>
          </a:xfrm>
          <a:prstGeom prst="rect">
            <a:avLst/>
          </a:prstGeom>
          <a:noFill/>
          <a:ln/>
        </p:spPr>
      </p:pic>
      <p:pic>
        <p:nvPicPr>
          <p:cNvPr id="5" name="Picture 11" descr="Image-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55776" y="3645024"/>
            <a:ext cx="3810000" cy="28575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>
            <a:normAutofit/>
          </a:bodyPr>
          <a:lstStyle/>
          <a:p>
            <a:r>
              <a:rPr lang="bg-BG" dirty="0" smtClean="0"/>
              <a:t>информационен център - 2005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819054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Изграждане на структура съобразена с информационните потребности на гражданите</a:t>
            </a:r>
          </a:p>
          <a:p>
            <a:pPr lvl="1"/>
            <a:r>
              <a:rPr lang="bg-BG" dirty="0" smtClean="0"/>
              <a:t>Предефиниране на уменията и начина на предлагане на информация от библиотечните специалисти </a:t>
            </a:r>
          </a:p>
          <a:p>
            <a:pPr lvl="1"/>
            <a:r>
              <a:rPr lang="bg-BG" dirty="0" smtClean="0"/>
              <a:t>Изнасяне на предлаганите услуги за потребителите на първо ниво (фронт офис) </a:t>
            </a:r>
          </a:p>
          <a:p>
            <a:pPr lvl="1"/>
            <a:endParaRPr lang="bg-BG" dirty="0"/>
          </a:p>
        </p:txBody>
      </p:sp>
      <p:pic>
        <p:nvPicPr>
          <p:cNvPr id="4" name="Картина 3" descr="1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373216"/>
            <a:ext cx="1364506" cy="1364506"/>
          </a:xfrm>
          <a:prstGeom prst="rect">
            <a:avLst/>
          </a:prstGeom>
        </p:spPr>
      </p:pic>
      <p:pic>
        <p:nvPicPr>
          <p:cNvPr id="5" name="Картина 4" descr="1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373216"/>
            <a:ext cx="1364506" cy="1364506"/>
          </a:xfrm>
          <a:prstGeom prst="rect">
            <a:avLst/>
          </a:prstGeom>
        </p:spPr>
      </p:pic>
      <p:pic>
        <p:nvPicPr>
          <p:cNvPr id="8" name="Picture 5" descr="000000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340768"/>
            <a:ext cx="5184576" cy="3887421"/>
          </a:xfrm>
          <a:prstGeom prst="rect">
            <a:avLst/>
          </a:prstGeom>
          <a:noFill/>
        </p:spPr>
      </p:pic>
      <p:pic>
        <p:nvPicPr>
          <p:cNvPr id="9" name="Picture 7" descr="000000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340768"/>
            <a:ext cx="5212259" cy="3906691"/>
          </a:xfrm>
          <a:prstGeom prst="rect">
            <a:avLst/>
          </a:prstGeom>
          <a:noFill/>
        </p:spPr>
      </p:pic>
      <p:pic>
        <p:nvPicPr>
          <p:cNvPr id="10" name="Картина 9" descr="15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6416" y="116632"/>
            <a:ext cx="525212" cy="8624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rmAutofit/>
          </a:bodyPr>
          <a:lstStyle/>
          <a:p>
            <a:r>
              <a:rPr lang="bg-BG" dirty="0" smtClean="0"/>
              <a:t>информационен център - 2010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819054"/>
          </a:xfrm>
        </p:spPr>
        <p:txBody>
          <a:bodyPr/>
          <a:lstStyle/>
          <a:p>
            <a:r>
              <a:rPr lang="bg-BG" dirty="0" smtClean="0"/>
              <a:t>Информационния център на библиотеката бе оборудван с нова техника по Програма Глобални библиотеки. От края на 2010 г. центърът разполага с 11 компютърни работни станции, мултифункционално устройство /принтер, скенер, </a:t>
            </a:r>
            <a:r>
              <a:rPr lang="bg-BG" dirty="0" err="1" smtClean="0"/>
              <a:t>копир</a:t>
            </a:r>
            <a:r>
              <a:rPr lang="bg-BG" dirty="0" smtClean="0"/>
              <a:t>, факс/</a:t>
            </a:r>
            <a:endParaRPr lang="bg-BG" dirty="0"/>
          </a:p>
        </p:txBody>
      </p:sp>
      <p:pic>
        <p:nvPicPr>
          <p:cNvPr id="4" name="Картина 3" descr="1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373216"/>
            <a:ext cx="1364506" cy="1364506"/>
          </a:xfrm>
          <a:prstGeom prst="rect">
            <a:avLst/>
          </a:prstGeom>
        </p:spPr>
      </p:pic>
      <p:pic>
        <p:nvPicPr>
          <p:cNvPr id="5" name="Картина 4" descr="1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373216"/>
            <a:ext cx="1364506" cy="1364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196752"/>
            <a:ext cx="5688632" cy="426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268760"/>
            <a:ext cx="590465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артина 7" descr="15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6416" y="116632"/>
            <a:ext cx="525212" cy="8624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Основни цели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1268761"/>
            <a:ext cx="8686800" cy="4032447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улесняване достъпа на читателите до всички отдели на библиотеката</a:t>
            </a:r>
          </a:p>
          <a:p>
            <a:r>
              <a:rPr lang="bg-BG" dirty="0" smtClean="0"/>
              <a:t>бърза и точна информация за предоставяните от библиотеката услуги</a:t>
            </a:r>
          </a:p>
          <a:p>
            <a:r>
              <a:rPr lang="bg-BG" dirty="0" smtClean="0"/>
              <a:t>квалифицирана помощ при използване на информационните ресурси на библиотеката</a:t>
            </a:r>
          </a:p>
          <a:p>
            <a:r>
              <a:rPr lang="bg-BG" dirty="0" smtClean="0"/>
              <a:t>повишаване информационната култура на читателите</a:t>
            </a:r>
            <a:endParaRPr lang="bg-BG" dirty="0"/>
          </a:p>
        </p:txBody>
      </p:sp>
      <p:pic>
        <p:nvPicPr>
          <p:cNvPr id="4" name="Картина 3" descr="1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373216"/>
            <a:ext cx="1364506" cy="1364506"/>
          </a:xfrm>
          <a:prstGeom prst="rect">
            <a:avLst/>
          </a:prstGeom>
        </p:spPr>
      </p:pic>
      <p:pic>
        <p:nvPicPr>
          <p:cNvPr id="5" name="Картина 4" descr="1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373216"/>
            <a:ext cx="1364506" cy="13645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достъп на читателите до всички отдели на библиотеката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 err="1" smtClean="0"/>
              <a:t>Инфоточки</a:t>
            </a:r>
            <a:r>
              <a:rPr lang="bg-BG" dirty="0" smtClean="0"/>
              <a:t> за достъп до: </a:t>
            </a:r>
            <a:endParaRPr lang="en-US" dirty="0" smtClean="0"/>
          </a:p>
          <a:p>
            <a:pPr lvl="1"/>
            <a:r>
              <a:rPr lang="bg-BG" dirty="0" smtClean="0"/>
              <a:t>електронните бази данни на библиотеката </a:t>
            </a:r>
          </a:p>
          <a:p>
            <a:pPr lvl="1"/>
            <a:r>
              <a:rPr lang="bg-BG" dirty="0" smtClean="0"/>
              <a:t>каталог на книжни и некнижни носители </a:t>
            </a:r>
          </a:p>
          <a:p>
            <a:pPr lvl="1"/>
            <a:r>
              <a:rPr lang="bg-BG" dirty="0" smtClean="0"/>
              <a:t>каталог на периодичните издания </a:t>
            </a:r>
          </a:p>
          <a:p>
            <a:pPr lvl="1"/>
            <a:r>
              <a:rPr lang="bg-BG" dirty="0" smtClean="0"/>
              <a:t>сводни каталози</a:t>
            </a:r>
            <a:endParaRPr lang="en-US" dirty="0" smtClean="0"/>
          </a:p>
          <a:p>
            <a:endParaRPr lang="bg-BG" dirty="0"/>
          </a:p>
        </p:txBody>
      </p:sp>
      <p:pic>
        <p:nvPicPr>
          <p:cNvPr id="4" name="Картина 3" descr="1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373216"/>
            <a:ext cx="1364506" cy="1364506"/>
          </a:xfrm>
          <a:prstGeom prst="rect">
            <a:avLst/>
          </a:prstGeom>
        </p:spPr>
      </p:pic>
      <p:pic>
        <p:nvPicPr>
          <p:cNvPr id="5" name="Картина 4" descr="14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5373216"/>
            <a:ext cx="1364506" cy="136450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5" y="1124744"/>
            <a:ext cx="57606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достъп на читателите до всички отдели на библиотеката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 smtClean="0"/>
              <a:t>Схема - </a:t>
            </a:r>
            <a:r>
              <a:rPr lang="bg-BG" dirty="0" smtClean="0"/>
              <a:t>Пътят </a:t>
            </a:r>
            <a:r>
              <a:rPr lang="bg-BG" dirty="0" smtClean="0"/>
              <a:t>на читателя</a:t>
            </a:r>
            <a:endParaRPr lang="en-US" dirty="0" smtClean="0"/>
          </a:p>
          <a:p>
            <a:endParaRPr lang="bg-BG" dirty="0"/>
          </a:p>
        </p:txBody>
      </p:sp>
      <p:pic>
        <p:nvPicPr>
          <p:cNvPr id="4" name="Картина 3" descr="1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373216"/>
            <a:ext cx="1364506" cy="1364506"/>
          </a:xfrm>
          <a:prstGeom prst="rect">
            <a:avLst/>
          </a:prstGeom>
        </p:spPr>
      </p:pic>
      <p:pic>
        <p:nvPicPr>
          <p:cNvPr id="5" name="Картина 4" descr="14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5373216"/>
            <a:ext cx="1364506" cy="136450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268760"/>
            <a:ext cx="8640960" cy="545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>
            <a:normAutofit/>
          </a:bodyPr>
          <a:lstStyle/>
          <a:p>
            <a:r>
              <a:rPr lang="bg-BG" dirty="0" smtClean="0"/>
              <a:t>информационен център - услуги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безплатен достъп до интернет</a:t>
            </a:r>
          </a:p>
          <a:p>
            <a:r>
              <a:rPr lang="bg-BG" dirty="0" smtClean="0"/>
              <a:t>безплатно ползване на външни платени бази данни</a:t>
            </a:r>
          </a:p>
          <a:p>
            <a:r>
              <a:rPr lang="bg-BG" dirty="0" smtClean="0"/>
              <a:t>бързи </a:t>
            </a:r>
            <a:r>
              <a:rPr lang="bg-BG" dirty="0" err="1" smtClean="0"/>
              <a:t>библиографски</a:t>
            </a:r>
            <a:r>
              <a:rPr lang="bg-BG" dirty="0" smtClean="0"/>
              <a:t> справки</a:t>
            </a:r>
          </a:p>
          <a:p>
            <a:r>
              <a:rPr lang="bg-BG" dirty="0" smtClean="0"/>
              <a:t>копиране, сканиране, запис на </a:t>
            </a:r>
            <a:r>
              <a:rPr lang="en-US" dirty="0" smtClean="0"/>
              <a:t>CD</a:t>
            </a:r>
            <a:endParaRPr lang="bg-BG" dirty="0" smtClean="0"/>
          </a:p>
          <a:p>
            <a:r>
              <a:rPr lang="bg-BG" dirty="0" smtClean="0"/>
              <a:t>приемане на заявки за </a:t>
            </a:r>
            <a:r>
              <a:rPr lang="bg-BG" dirty="0" err="1" smtClean="0"/>
              <a:t>библиографски</a:t>
            </a:r>
            <a:r>
              <a:rPr lang="bg-BG" dirty="0" smtClean="0"/>
              <a:t> справки</a:t>
            </a:r>
            <a:endParaRPr lang="bg-BG" dirty="0"/>
          </a:p>
        </p:txBody>
      </p:sp>
      <p:pic>
        <p:nvPicPr>
          <p:cNvPr id="4" name="Картина 3" descr="1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373216"/>
            <a:ext cx="1364506" cy="1364506"/>
          </a:xfrm>
          <a:prstGeom prst="rect">
            <a:avLst/>
          </a:prstGeom>
        </p:spPr>
      </p:pic>
      <p:pic>
        <p:nvPicPr>
          <p:cNvPr id="5" name="Картина 4" descr="1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373216"/>
            <a:ext cx="1364506" cy="1364506"/>
          </a:xfrm>
          <a:prstGeom prst="rect">
            <a:avLst/>
          </a:prstGeom>
        </p:spPr>
      </p:pic>
      <p:pic>
        <p:nvPicPr>
          <p:cNvPr id="6" name="Картина 5" descr="15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6416" y="116632"/>
            <a:ext cx="525212" cy="8624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>
            <a:normAutofit/>
          </a:bodyPr>
          <a:lstStyle/>
          <a:p>
            <a:r>
              <a:rPr lang="bg-BG" dirty="0" smtClean="0"/>
              <a:t>информационен център - услуги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>
            <a:normAutofit/>
          </a:bodyPr>
          <a:lstStyle/>
          <a:p>
            <a:r>
              <a:rPr lang="bg-BG" dirty="0" smtClean="0"/>
              <a:t>Индивидуална експертна помощ на потребителите за:</a:t>
            </a:r>
          </a:p>
          <a:p>
            <a:pPr lvl="1"/>
            <a:r>
              <a:rPr lang="bg-BG" dirty="0" smtClean="0"/>
              <a:t>създаване на електронна поща</a:t>
            </a:r>
          </a:p>
          <a:p>
            <a:pPr lvl="1"/>
            <a:r>
              <a:rPr lang="bg-BG" dirty="0" smtClean="0"/>
              <a:t>създаване и провеждане на разговори по S</a:t>
            </a:r>
            <a:r>
              <a:rPr lang="en-US" dirty="0" err="1" smtClean="0"/>
              <a:t>kype</a:t>
            </a:r>
            <a:endParaRPr lang="bg-BG" dirty="0" smtClean="0"/>
          </a:p>
          <a:p>
            <a:pPr lvl="1"/>
            <a:r>
              <a:rPr lang="bg-BG" dirty="0" smtClean="0"/>
              <a:t>попълване на формуляри и онлайн документи</a:t>
            </a:r>
          </a:p>
          <a:p>
            <a:pPr lvl="1"/>
            <a:r>
              <a:rPr lang="bg-BG" dirty="0" smtClean="0"/>
              <a:t>изготвяне на </a:t>
            </a:r>
            <a:r>
              <a:rPr lang="en-US" dirty="0" smtClean="0"/>
              <a:t>CV</a:t>
            </a:r>
            <a:endParaRPr lang="bg-BG" dirty="0" smtClean="0"/>
          </a:p>
          <a:p>
            <a:pPr lvl="1"/>
            <a:r>
              <a:rPr lang="bg-BG" dirty="0" smtClean="0"/>
              <a:t>изготвяне на мотивационни писма</a:t>
            </a:r>
          </a:p>
          <a:p>
            <a:pPr lvl="1"/>
            <a:endParaRPr lang="bg-BG" dirty="0" smtClean="0"/>
          </a:p>
        </p:txBody>
      </p:sp>
      <p:pic>
        <p:nvPicPr>
          <p:cNvPr id="4" name="Картина 3" descr="1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373216"/>
            <a:ext cx="1364506" cy="1364506"/>
          </a:xfrm>
          <a:prstGeom prst="rect">
            <a:avLst/>
          </a:prstGeom>
        </p:spPr>
      </p:pic>
      <p:pic>
        <p:nvPicPr>
          <p:cNvPr id="5" name="Картина 4" descr="1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373216"/>
            <a:ext cx="1364506" cy="1364506"/>
          </a:xfrm>
          <a:prstGeom prst="rect">
            <a:avLst/>
          </a:prstGeom>
        </p:spPr>
      </p:pic>
      <p:pic>
        <p:nvPicPr>
          <p:cNvPr id="6" name="Картина 5" descr="15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6416" y="116632"/>
            <a:ext cx="525212" cy="8624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ътуване">
  <a:themeElements>
    <a:clrScheme name="Пътуване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ътуване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ътуване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271</TotalTime>
  <Words>467</Words>
  <Application>Microsoft Office PowerPoint</Application>
  <PresentationFormat>Презентация на цял екран (4:3)</PresentationFormat>
  <Paragraphs>67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Пътуване</vt:lpstr>
      <vt:lpstr>Новости в информационното обслужване на читатели в  Регионална Библиотека  “Пенчо Славейков” - Варна </vt:lpstr>
      <vt:lpstr>Началото - 1995</vt:lpstr>
      <vt:lpstr>информационен център - 2005</vt:lpstr>
      <vt:lpstr>информационен център - 2010</vt:lpstr>
      <vt:lpstr>Основни цели</vt:lpstr>
      <vt:lpstr>достъп на читателите до всички отдели на библиотеката</vt:lpstr>
      <vt:lpstr>достъп на читателите до всички отдели на библиотеката</vt:lpstr>
      <vt:lpstr>информационен център - услуги</vt:lpstr>
      <vt:lpstr>информационен център - услуги</vt:lpstr>
      <vt:lpstr>ПОвишаване на информационната грамотност на потребителите</vt:lpstr>
      <vt:lpstr>ПОвишаване на информационната грамотност на потребителите</vt:lpstr>
      <vt:lpstr>ПОвишаване на информационната грамотност на потребителите</vt:lpstr>
      <vt:lpstr>Библиотека 2.0</vt:lpstr>
      <vt:lpstr>Библиотека 2.0</vt:lpstr>
      <vt:lpstr>Ние сме убедени, че…</vt:lpstr>
    </vt:vector>
  </TitlesOfParts>
  <Company>Public Library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Новости в информационното обслужване на читатели в  Регионална Библиотека  “Пенчо Славейков” - Варна </dc:title>
  <dc:creator>acct2</dc:creator>
  <cp:lastModifiedBy>acct2</cp:lastModifiedBy>
  <cp:revision>30</cp:revision>
  <dcterms:created xsi:type="dcterms:W3CDTF">2012-10-23T06:47:15Z</dcterms:created>
  <dcterms:modified xsi:type="dcterms:W3CDTF">2012-10-23T12:30:55Z</dcterms:modified>
</cp:coreProperties>
</file>